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0"/>
  </p:notesMasterIdLst>
  <p:sldIdLst>
    <p:sldId id="256" r:id="rId2"/>
    <p:sldId id="257" r:id="rId3"/>
    <p:sldId id="258" r:id="rId4"/>
    <p:sldId id="259" r:id="rId5"/>
    <p:sldId id="260" r:id="rId6"/>
    <p:sldId id="281" r:id="rId7"/>
    <p:sldId id="282" r:id="rId8"/>
    <p:sldId id="283" r:id="rId9"/>
    <p:sldId id="284"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85" r:id="rId26"/>
    <p:sldId id="278" r:id="rId27"/>
    <p:sldId id="279" r:id="rId28"/>
    <p:sldId id="280" r:id="rId29"/>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69" d="100"/>
          <a:sy n="69" d="100"/>
        </p:scale>
        <p:origin x="677"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659677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336056939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25210623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22504588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20179234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36180556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D6CC"/>
          </a:solidFill>
          <a:ln/>
        </p:spPr>
      </p:sp>
      <p:sp>
        <p:nvSpPr>
          <p:cNvPr id="3" name="Shape 1"/>
          <p:cNvSpPr/>
          <p:nvPr/>
        </p:nvSpPr>
        <p:spPr>
          <a:xfrm>
            <a:off x="0" y="0"/>
            <a:ext cx="14630400" cy="8229600"/>
          </a:xfrm>
          <a:prstGeom prst="rect">
            <a:avLst/>
          </a:prstGeom>
          <a:solidFill>
            <a:srgbClr val="EFECE6"/>
          </a:solidFill>
          <a:ln/>
        </p:spPr>
        <p:txBody>
          <a:bodyPr/>
          <a:lstStyle/>
          <a:p>
            <a:endParaRPr lang="en-IN"/>
          </a:p>
        </p:txBody>
      </p:sp>
      <p:sp>
        <p:nvSpPr>
          <p:cNvPr id="4" name="Text 2"/>
          <p:cNvSpPr/>
          <p:nvPr/>
        </p:nvSpPr>
        <p:spPr>
          <a:xfrm>
            <a:off x="2037992" y="1092104"/>
            <a:ext cx="10908573" cy="1916430"/>
          </a:xfrm>
          <a:prstGeom prst="rect">
            <a:avLst/>
          </a:prstGeom>
          <a:noFill/>
          <a:ln/>
        </p:spPr>
        <p:txBody>
          <a:bodyPr wrap="square" rtlCol="0" anchor="t"/>
          <a:lstStyle/>
          <a:p>
            <a:pPr marL="0" indent="0" algn="ctr">
              <a:lnSpc>
                <a:spcPts val="7545"/>
              </a:lnSpc>
              <a:buNone/>
            </a:pPr>
            <a:r>
              <a:rPr lang="en-US" sz="6036" b="1" dirty="0">
                <a:solidFill>
                  <a:srgbClr val="282824"/>
                </a:solidFill>
                <a:latin typeface="Lato" pitchFamily="34" charset="0"/>
                <a:ea typeface="Lato" pitchFamily="34" charset="-122"/>
                <a:cs typeface="Lato" pitchFamily="34" charset="-120"/>
              </a:rPr>
              <a:t>HARVESTIFY: EMPOWERING CROP YIELDS</a:t>
            </a:r>
            <a:endParaRPr lang="en-US" sz="6036" dirty="0"/>
          </a:p>
        </p:txBody>
      </p:sp>
      <p:sp>
        <p:nvSpPr>
          <p:cNvPr id="5" name="Text 3"/>
          <p:cNvSpPr/>
          <p:nvPr/>
        </p:nvSpPr>
        <p:spPr>
          <a:xfrm>
            <a:off x="2037993" y="4233029"/>
            <a:ext cx="2777490" cy="347186"/>
          </a:xfrm>
          <a:prstGeom prst="rect">
            <a:avLst/>
          </a:prstGeom>
          <a:noFill/>
          <a:ln/>
        </p:spPr>
        <p:txBody>
          <a:bodyPr wrap="none" rtlCol="0" anchor="t"/>
          <a:lstStyle/>
          <a:p>
            <a:pPr marL="0" indent="0">
              <a:lnSpc>
                <a:spcPts val="2734"/>
              </a:lnSpc>
              <a:buNone/>
            </a:pPr>
            <a:r>
              <a:rPr lang="en-US" sz="2187" b="1" dirty="0">
                <a:solidFill>
                  <a:srgbClr val="282824"/>
                </a:solidFill>
                <a:latin typeface="Lato" pitchFamily="34" charset="0"/>
                <a:ea typeface="Lato" pitchFamily="34" charset="-122"/>
                <a:cs typeface="Lato" pitchFamily="34" charset="-120"/>
              </a:rPr>
              <a:t>Under the Guidance</a:t>
            </a:r>
            <a:endParaRPr lang="en-US" sz="2187" dirty="0"/>
          </a:p>
        </p:txBody>
      </p:sp>
      <p:sp>
        <p:nvSpPr>
          <p:cNvPr id="6" name="Text 4"/>
          <p:cNvSpPr/>
          <p:nvPr/>
        </p:nvSpPr>
        <p:spPr>
          <a:xfrm>
            <a:off x="2037993" y="4802386"/>
            <a:ext cx="5006221" cy="355402"/>
          </a:xfrm>
          <a:prstGeom prst="rect">
            <a:avLst/>
          </a:prstGeom>
          <a:noFill/>
          <a:ln/>
        </p:spPr>
        <p:txBody>
          <a:bodyPr wrap="none" rtlCol="0" anchor="t"/>
          <a:lstStyle/>
          <a:p>
            <a:pPr marL="0" indent="0">
              <a:lnSpc>
                <a:spcPts val="2799"/>
              </a:lnSpc>
              <a:buNone/>
            </a:pPr>
            <a:r>
              <a:rPr lang="en-US" sz="1750" dirty="0" err="1">
                <a:solidFill>
                  <a:srgbClr val="4A4A45"/>
                </a:solidFill>
                <a:latin typeface="Lato" pitchFamily="34" charset="0"/>
                <a:ea typeface="Lato" pitchFamily="34" charset="-122"/>
                <a:cs typeface="Lato" pitchFamily="34" charset="-120"/>
              </a:rPr>
              <a:t>Dr.T.Kumaragurubaran</a:t>
            </a:r>
            <a:r>
              <a:rPr lang="en-US" sz="1750" dirty="0">
                <a:solidFill>
                  <a:srgbClr val="4A4A45"/>
                </a:solidFill>
                <a:latin typeface="Lato" pitchFamily="34" charset="0"/>
                <a:ea typeface="Lato" pitchFamily="34" charset="-122"/>
                <a:cs typeface="Lato" pitchFamily="34" charset="-120"/>
              </a:rPr>
              <a:t>., </a:t>
            </a:r>
            <a:r>
              <a:rPr lang="en-US" sz="1750" dirty="0" err="1">
                <a:solidFill>
                  <a:srgbClr val="4A4A45"/>
                </a:solidFill>
                <a:latin typeface="Lato" pitchFamily="34" charset="0"/>
                <a:ea typeface="Lato" pitchFamily="34" charset="-122"/>
                <a:cs typeface="Lato" pitchFamily="34" charset="-120"/>
              </a:rPr>
              <a:t>M.Tech</a:t>
            </a:r>
            <a:r>
              <a:rPr lang="en-US" sz="1750" dirty="0">
                <a:solidFill>
                  <a:srgbClr val="4A4A45"/>
                </a:solidFill>
                <a:latin typeface="Lato" pitchFamily="34" charset="0"/>
                <a:ea typeface="Lato" pitchFamily="34" charset="-122"/>
                <a:cs typeface="Lato" pitchFamily="34" charset="-120"/>
              </a:rPr>
              <a:t>., </a:t>
            </a:r>
            <a:r>
              <a:rPr lang="en-US" sz="1750">
                <a:solidFill>
                  <a:srgbClr val="4A4A45"/>
                </a:solidFill>
                <a:latin typeface="Lato" pitchFamily="34" charset="0"/>
                <a:ea typeface="Lato" pitchFamily="34" charset="-122"/>
                <a:cs typeface="Lato" pitchFamily="34" charset="-120"/>
              </a:rPr>
              <a:t>Ph.D</a:t>
            </a:r>
            <a:endParaRPr lang="en-US" sz="1750" dirty="0"/>
          </a:p>
        </p:txBody>
      </p:sp>
      <p:sp>
        <p:nvSpPr>
          <p:cNvPr id="7" name="Text 5"/>
          <p:cNvSpPr/>
          <p:nvPr/>
        </p:nvSpPr>
        <p:spPr>
          <a:xfrm>
            <a:off x="2037993" y="5357693"/>
            <a:ext cx="5006221" cy="355402"/>
          </a:xfrm>
          <a:prstGeom prst="rect">
            <a:avLst/>
          </a:prstGeom>
          <a:noFill/>
          <a:ln/>
        </p:spPr>
        <p:txBody>
          <a:bodyPr wrap="none" rtlCol="0" anchor="t"/>
          <a:lstStyle/>
          <a:p>
            <a:pPr marL="0" indent="0" algn="l">
              <a:lnSpc>
                <a:spcPts val="2799"/>
              </a:lnSpc>
              <a:buNone/>
            </a:pPr>
            <a:r>
              <a:rPr lang="en-US" sz="1750" dirty="0">
                <a:solidFill>
                  <a:srgbClr val="4A4A45"/>
                </a:solidFill>
                <a:latin typeface="Lato" pitchFamily="34" charset="0"/>
                <a:ea typeface="Lato" pitchFamily="34" charset="-122"/>
                <a:cs typeface="Lato" pitchFamily="34" charset="-120"/>
              </a:rPr>
              <a:t>Associate Professor</a:t>
            </a:r>
            <a:endParaRPr lang="en-US" sz="1750" dirty="0"/>
          </a:p>
        </p:txBody>
      </p:sp>
      <p:sp>
        <p:nvSpPr>
          <p:cNvPr id="8" name="Text 6"/>
          <p:cNvSpPr/>
          <p:nvPr/>
        </p:nvSpPr>
        <p:spPr>
          <a:xfrm>
            <a:off x="9389150" y="4233029"/>
            <a:ext cx="2777490" cy="347186"/>
          </a:xfrm>
          <a:prstGeom prst="rect">
            <a:avLst/>
          </a:prstGeom>
          <a:noFill/>
          <a:ln/>
        </p:spPr>
        <p:txBody>
          <a:bodyPr wrap="none" rtlCol="0" anchor="t"/>
          <a:lstStyle/>
          <a:p>
            <a:pPr marL="0" indent="0">
              <a:lnSpc>
                <a:spcPts val="2734"/>
              </a:lnSpc>
              <a:buNone/>
            </a:pPr>
            <a:r>
              <a:rPr lang="en-US" sz="2187" b="1" dirty="0">
                <a:solidFill>
                  <a:srgbClr val="282824"/>
                </a:solidFill>
                <a:latin typeface="Lato" pitchFamily="34" charset="0"/>
                <a:ea typeface="Lato" pitchFamily="34" charset="-122"/>
                <a:cs typeface="Lato" pitchFamily="34" charset="-120"/>
              </a:rPr>
              <a:t>Presented by :</a:t>
            </a:r>
            <a:endParaRPr lang="en-US" sz="2187" dirty="0"/>
          </a:p>
        </p:txBody>
      </p:sp>
      <p:sp>
        <p:nvSpPr>
          <p:cNvPr id="9" name="Text 7"/>
          <p:cNvSpPr/>
          <p:nvPr/>
        </p:nvSpPr>
        <p:spPr>
          <a:xfrm>
            <a:off x="9389150" y="4802386"/>
            <a:ext cx="5006221" cy="355402"/>
          </a:xfrm>
          <a:prstGeom prst="rect">
            <a:avLst/>
          </a:prstGeom>
          <a:noFill/>
          <a:ln/>
        </p:spPr>
        <p:txBody>
          <a:bodyPr wrap="none" rtlCol="0" anchor="t"/>
          <a:lstStyle/>
          <a:p>
            <a:pPr marL="0" indent="0" algn="l">
              <a:lnSpc>
                <a:spcPts val="2799"/>
              </a:lnSpc>
              <a:buNone/>
            </a:pPr>
            <a:r>
              <a:rPr lang="en-US" sz="1750" dirty="0">
                <a:solidFill>
                  <a:srgbClr val="4A4A45"/>
                </a:solidFill>
                <a:latin typeface="Lato" pitchFamily="34" charset="0"/>
                <a:ea typeface="Lato" pitchFamily="34" charset="-122"/>
                <a:cs typeface="Lato" pitchFamily="34" charset="-120"/>
              </a:rPr>
              <a:t>Abdul </a:t>
            </a:r>
            <a:r>
              <a:rPr lang="en-US" sz="1750" dirty="0" err="1">
                <a:solidFill>
                  <a:srgbClr val="4A4A45"/>
                </a:solidFill>
                <a:latin typeface="Lato" pitchFamily="34" charset="0"/>
                <a:ea typeface="Lato" pitchFamily="34" charset="-122"/>
                <a:cs typeface="Lato" pitchFamily="34" charset="-120"/>
              </a:rPr>
              <a:t>Hazeer</a:t>
            </a:r>
            <a:r>
              <a:rPr lang="en-US" sz="1750" dirty="0">
                <a:solidFill>
                  <a:srgbClr val="4A4A45"/>
                </a:solidFill>
                <a:latin typeface="Lato" pitchFamily="34" charset="0"/>
                <a:ea typeface="Lato" pitchFamily="34" charset="-122"/>
                <a:cs typeface="Lato" pitchFamily="34" charset="-120"/>
              </a:rPr>
              <a:t> (2116 210701007)</a:t>
            </a:r>
            <a:endParaRPr lang="en-US" sz="1750" dirty="0"/>
          </a:p>
        </p:txBody>
      </p:sp>
      <p:sp>
        <p:nvSpPr>
          <p:cNvPr id="10" name="Text 8"/>
          <p:cNvSpPr/>
          <p:nvPr/>
        </p:nvSpPr>
        <p:spPr>
          <a:xfrm>
            <a:off x="9389150" y="5357693"/>
            <a:ext cx="5006221" cy="355402"/>
          </a:xfrm>
          <a:prstGeom prst="rect">
            <a:avLst/>
          </a:prstGeom>
          <a:noFill/>
          <a:ln/>
        </p:spPr>
        <p:txBody>
          <a:bodyPr wrap="none" rtlCol="0" anchor="t"/>
          <a:lstStyle/>
          <a:p>
            <a:pPr marL="0" indent="0" algn="l">
              <a:lnSpc>
                <a:spcPts val="2799"/>
              </a:lnSpc>
              <a:buNone/>
            </a:pPr>
            <a:r>
              <a:rPr lang="en-US" sz="1750" dirty="0" err="1">
                <a:solidFill>
                  <a:srgbClr val="4A4A45"/>
                </a:solidFill>
                <a:latin typeface="Lato" pitchFamily="34" charset="0"/>
                <a:ea typeface="Lato" pitchFamily="34" charset="-122"/>
                <a:cs typeface="Lato" pitchFamily="34" charset="-120"/>
              </a:rPr>
              <a:t>Haarthy</a:t>
            </a:r>
            <a:r>
              <a:rPr lang="en-US" sz="1750" dirty="0">
                <a:solidFill>
                  <a:srgbClr val="4A4A45"/>
                </a:solidFill>
                <a:latin typeface="Lato" pitchFamily="34" charset="0"/>
                <a:ea typeface="Lato" pitchFamily="34" charset="-122"/>
                <a:cs typeface="Lato" pitchFamily="34" charset="-120"/>
              </a:rPr>
              <a:t> (2116 210701065)</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D6CC"/>
          </a:solidFill>
          <a:ln/>
        </p:spPr>
      </p:sp>
      <p:sp>
        <p:nvSpPr>
          <p:cNvPr id="3" name="Shape 1"/>
          <p:cNvSpPr/>
          <p:nvPr/>
        </p:nvSpPr>
        <p:spPr>
          <a:xfrm>
            <a:off x="0" y="0"/>
            <a:ext cx="14630400" cy="8229600"/>
          </a:xfrm>
          <a:prstGeom prst="rect">
            <a:avLst/>
          </a:prstGeom>
          <a:solidFill>
            <a:srgbClr val="EFECE6"/>
          </a:solidFill>
          <a:ln/>
        </p:spPr>
      </p:sp>
      <p:sp>
        <p:nvSpPr>
          <p:cNvPr id="4" name="Text 2"/>
          <p:cNvSpPr/>
          <p:nvPr/>
        </p:nvSpPr>
        <p:spPr>
          <a:xfrm>
            <a:off x="2037993" y="730329"/>
            <a:ext cx="5554980" cy="694373"/>
          </a:xfrm>
          <a:prstGeom prst="rect">
            <a:avLst/>
          </a:prstGeom>
          <a:noFill/>
          <a:ln/>
        </p:spPr>
        <p:txBody>
          <a:bodyPr wrap="none" rtlCol="0" anchor="t"/>
          <a:lstStyle/>
          <a:p>
            <a:pPr marL="0" indent="0">
              <a:lnSpc>
                <a:spcPts val="5468"/>
              </a:lnSpc>
              <a:buNone/>
            </a:pPr>
            <a:r>
              <a:rPr lang="en-US" sz="4374" b="1" dirty="0">
                <a:solidFill>
                  <a:srgbClr val="282824"/>
                </a:solidFill>
                <a:latin typeface="Lato" pitchFamily="34" charset="0"/>
                <a:ea typeface="Lato" pitchFamily="34" charset="-122"/>
                <a:cs typeface="Lato" pitchFamily="34" charset="-120"/>
              </a:rPr>
              <a:t>Literature Review</a:t>
            </a:r>
            <a:endParaRPr lang="en-US" sz="4374" dirty="0"/>
          </a:p>
        </p:txBody>
      </p:sp>
      <p:pic>
        <p:nvPicPr>
          <p:cNvPr id="5" name="Image 0" descr="preencoded.png"/>
          <p:cNvPicPr>
            <a:picLocks noChangeAspect="1"/>
          </p:cNvPicPr>
          <p:nvPr/>
        </p:nvPicPr>
        <p:blipFill>
          <a:blip r:embed="rId3"/>
          <a:stretch>
            <a:fillRect/>
          </a:stretch>
        </p:blipFill>
        <p:spPr>
          <a:xfrm>
            <a:off x="2037993" y="1869043"/>
            <a:ext cx="3295888" cy="2036921"/>
          </a:xfrm>
          <a:prstGeom prst="rect">
            <a:avLst/>
          </a:prstGeom>
        </p:spPr>
      </p:pic>
      <p:sp>
        <p:nvSpPr>
          <p:cNvPr id="6" name="Text 3"/>
          <p:cNvSpPr/>
          <p:nvPr/>
        </p:nvSpPr>
        <p:spPr>
          <a:xfrm>
            <a:off x="2037993" y="4183618"/>
            <a:ext cx="3295888" cy="694373"/>
          </a:xfrm>
          <a:prstGeom prst="rect">
            <a:avLst/>
          </a:prstGeom>
          <a:noFill/>
          <a:ln/>
        </p:spPr>
        <p:txBody>
          <a:bodyPr wrap="square" rtlCol="0" anchor="t"/>
          <a:lstStyle/>
          <a:p>
            <a:pPr marL="0" indent="0" algn="l">
              <a:lnSpc>
                <a:spcPts val="2734"/>
              </a:lnSpc>
              <a:buNone/>
            </a:pPr>
            <a:r>
              <a:rPr lang="en-US" sz="2187" b="1" dirty="0">
                <a:solidFill>
                  <a:srgbClr val="282824"/>
                </a:solidFill>
                <a:latin typeface="Lato" pitchFamily="34" charset="0"/>
                <a:ea typeface="Lato" pitchFamily="34" charset="-122"/>
                <a:cs typeface="Lato" pitchFamily="34" charset="-120"/>
              </a:rPr>
              <a:t>Crop Nutrient Optimization</a:t>
            </a:r>
            <a:endParaRPr lang="en-US" sz="2187" dirty="0"/>
          </a:p>
        </p:txBody>
      </p:sp>
      <p:sp>
        <p:nvSpPr>
          <p:cNvPr id="7" name="Text 4"/>
          <p:cNvSpPr/>
          <p:nvPr/>
        </p:nvSpPr>
        <p:spPr>
          <a:xfrm>
            <a:off x="2037993" y="5011222"/>
            <a:ext cx="3295888" cy="2132409"/>
          </a:xfrm>
          <a:prstGeom prst="rect">
            <a:avLst/>
          </a:prstGeom>
          <a:noFill/>
          <a:ln/>
        </p:spPr>
        <p:txBody>
          <a:bodyPr wrap="square" rtlCol="0" anchor="t"/>
          <a:lstStyle/>
          <a:p>
            <a:pPr marL="0" indent="0" algn="l">
              <a:lnSpc>
                <a:spcPts val="2799"/>
              </a:lnSpc>
              <a:buNone/>
            </a:pPr>
            <a:r>
              <a:rPr lang="en-US" sz="1750" dirty="0">
                <a:solidFill>
                  <a:srgbClr val="4A4A45"/>
                </a:solidFill>
                <a:latin typeface="Lato" pitchFamily="34" charset="0"/>
                <a:ea typeface="Lato" pitchFamily="34" charset="-122"/>
                <a:cs typeface="Lato" pitchFamily="34" charset="-120"/>
              </a:rPr>
              <a:t>Research has shown that optimizing the application of essential nutrients like nitrogen, phosphorus, and potassium can significantly increase crop yields and quality.</a:t>
            </a:r>
            <a:endParaRPr lang="en-US" sz="1750" dirty="0"/>
          </a:p>
        </p:txBody>
      </p:sp>
      <p:pic>
        <p:nvPicPr>
          <p:cNvPr id="8" name="Image 1" descr="preencoded.png"/>
          <p:cNvPicPr>
            <a:picLocks noChangeAspect="1"/>
          </p:cNvPicPr>
          <p:nvPr/>
        </p:nvPicPr>
        <p:blipFill>
          <a:blip r:embed="rId4"/>
          <a:stretch>
            <a:fillRect/>
          </a:stretch>
        </p:blipFill>
        <p:spPr>
          <a:xfrm>
            <a:off x="5667137" y="1869043"/>
            <a:ext cx="3296007" cy="2037040"/>
          </a:xfrm>
          <a:prstGeom prst="rect">
            <a:avLst/>
          </a:prstGeom>
        </p:spPr>
      </p:pic>
      <p:sp>
        <p:nvSpPr>
          <p:cNvPr id="9" name="Text 5"/>
          <p:cNvSpPr/>
          <p:nvPr/>
        </p:nvSpPr>
        <p:spPr>
          <a:xfrm>
            <a:off x="5667137" y="4183737"/>
            <a:ext cx="3296007" cy="694373"/>
          </a:xfrm>
          <a:prstGeom prst="rect">
            <a:avLst/>
          </a:prstGeom>
          <a:noFill/>
          <a:ln/>
        </p:spPr>
        <p:txBody>
          <a:bodyPr wrap="square" rtlCol="0" anchor="t"/>
          <a:lstStyle/>
          <a:p>
            <a:pPr marL="0" indent="0" algn="l">
              <a:lnSpc>
                <a:spcPts val="2734"/>
              </a:lnSpc>
              <a:buNone/>
            </a:pPr>
            <a:r>
              <a:rPr lang="en-US" sz="2187" b="1" dirty="0">
                <a:solidFill>
                  <a:srgbClr val="282824"/>
                </a:solidFill>
                <a:latin typeface="Lato" pitchFamily="34" charset="0"/>
                <a:ea typeface="Lato" pitchFamily="34" charset="-122"/>
                <a:cs typeface="Lato" pitchFamily="34" charset="-120"/>
              </a:rPr>
              <a:t>Precision Farming Technologies</a:t>
            </a:r>
            <a:endParaRPr lang="en-US" sz="2187" dirty="0"/>
          </a:p>
        </p:txBody>
      </p:sp>
      <p:sp>
        <p:nvSpPr>
          <p:cNvPr id="10" name="Text 6"/>
          <p:cNvSpPr/>
          <p:nvPr/>
        </p:nvSpPr>
        <p:spPr>
          <a:xfrm>
            <a:off x="5667137" y="5011341"/>
            <a:ext cx="3296007" cy="2132409"/>
          </a:xfrm>
          <a:prstGeom prst="rect">
            <a:avLst/>
          </a:prstGeom>
          <a:noFill/>
          <a:ln/>
        </p:spPr>
        <p:txBody>
          <a:bodyPr wrap="square" rtlCol="0" anchor="t"/>
          <a:lstStyle/>
          <a:p>
            <a:pPr marL="0" indent="0" algn="l">
              <a:lnSpc>
                <a:spcPts val="2799"/>
              </a:lnSpc>
              <a:buNone/>
            </a:pPr>
            <a:r>
              <a:rPr lang="en-US" sz="1750" dirty="0">
                <a:solidFill>
                  <a:srgbClr val="4A4A45"/>
                </a:solidFill>
                <a:latin typeface="Lato" pitchFamily="34" charset="0"/>
                <a:ea typeface="Lato" pitchFamily="34" charset="-122"/>
                <a:cs typeface="Lato" pitchFamily="34" charset="-120"/>
              </a:rPr>
              <a:t>Emerging technologies like sensor networks, drones, and data analytics can provide real-time insights into soil conditions and plant health to enable more precise nutrient management.</a:t>
            </a:r>
            <a:endParaRPr lang="en-US" sz="1750" dirty="0"/>
          </a:p>
        </p:txBody>
      </p:sp>
      <p:pic>
        <p:nvPicPr>
          <p:cNvPr id="11" name="Image 2" descr="preencoded.png"/>
          <p:cNvPicPr>
            <a:picLocks noChangeAspect="1"/>
          </p:cNvPicPr>
          <p:nvPr/>
        </p:nvPicPr>
        <p:blipFill>
          <a:blip r:embed="rId5"/>
          <a:stretch>
            <a:fillRect/>
          </a:stretch>
        </p:blipFill>
        <p:spPr>
          <a:xfrm>
            <a:off x="9296400" y="1869043"/>
            <a:ext cx="3296007" cy="2037040"/>
          </a:xfrm>
          <a:prstGeom prst="rect">
            <a:avLst/>
          </a:prstGeom>
        </p:spPr>
      </p:pic>
      <p:sp>
        <p:nvSpPr>
          <p:cNvPr id="12" name="Text 7"/>
          <p:cNvSpPr/>
          <p:nvPr/>
        </p:nvSpPr>
        <p:spPr>
          <a:xfrm>
            <a:off x="9296400" y="4183737"/>
            <a:ext cx="3296007" cy="694373"/>
          </a:xfrm>
          <a:prstGeom prst="rect">
            <a:avLst/>
          </a:prstGeom>
          <a:noFill/>
          <a:ln/>
        </p:spPr>
        <p:txBody>
          <a:bodyPr wrap="square" rtlCol="0" anchor="t"/>
          <a:lstStyle/>
          <a:p>
            <a:pPr marL="0" indent="0" algn="l">
              <a:lnSpc>
                <a:spcPts val="2734"/>
              </a:lnSpc>
              <a:buNone/>
            </a:pPr>
            <a:r>
              <a:rPr lang="en-US" sz="2187" b="1" dirty="0">
                <a:solidFill>
                  <a:srgbClr val="282824"/>
                </a:solidFill>
                <a:latin typeface="Lato" pitchFamily="34" charset="0"/>
                <a:ea typeface="Lato" pitchFamily="34" charset="-122"/>
                <a:cs typeface="Lato" pitchFamily="34" charset="-120"/>
              </a:rPr>
              <a:t>Machine Learning Applications</a:t>
            </a:r>
            <a:endParaRPr lang="en-US" sz="2187" dirty="0"/>
          </a:p>
        </p:txBody>
      </p:sp>
      <p:sp>
        <p:nvSpPr>
          <p:cNvPr id="13" name="Text 8"/>
          <p:cNvSpPr/>
          <p:nvPr/>
        </p:nvSpPr>
        <p:spPr>
          <a:xfrm>
            <a:off x="9296400" y="5011341"/>
            <a:ext cx="3296007" cy="2487811"/>
          </a:xfrm>
          <a:prstGeom prst="rect">
            <a:avLst/>
          </a:prstGeom>
          <a:noFill/>
          <a:ln/>
        </p:spPr>
        <p:txBody>
          <a:bodyPr wrap="square" rtlCol="0" anchor="t"/>
          <a:lstStyle/>
          <a:p>
            <a:pPr marL="0" indent="0" algn="l">
              <a:lnSpc>
                <a:spcPts val="2799"/>
              </a:lnSpc>
              <a:buNone/>
            </a:pPr>
            <a:r>
              <a:rPr lang="en-US" sz="1750" dirty="0">
                <a:solidFill>
                  <a:srgbClr val="4A4A45"/>
                </a:solidFill>
                <a:latin typeface="Lato" pitchFamily="34" charset="0"/>
                <a:ea typeface="Lato" pitchFamily="34" charset="-122"/>
                <a:cs typeface="Lato" pitchFamily="34" charset="-120"/>
              </a:rPr>
              <a:t>Advanced machine learning models can analyze complex datasets to identify optimal nutrient application strategies tailored to specific soil types, climate conditions, and crop varieties.</a:t>
            </a:r>
            <a:endParaRPr lang="en-US" sz="17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D6CC"/>
          </a:solidFill>
          <a:ln/>
        </p:spPr>
      </p:sp>
      <p:sp>
        <p:nvSpPr>
          <p:cNvPr id="3" name="Shape 1"/>
          <p:cNvSpPr/>
          <p:nvPr/>
        </p:nvSpPr>
        <p:spPr>
          <a:xfrm>
            <a:off x="0" y="0"/>
            <a:ext cx="14630400" cy="8229600"/>
          </a:xfrm>
          <a:prstGeom prst="rect">
            <a:avLst/>
          </a:prstGeom>
          <a:solidFill>
            <a:srgbClr val="EFECE6"/>
          </a:solidFill>
          <a:ln/>
        </p:spPr>
      </p:sp>
      <p:sp>
        <p:nvSpPr>
          <p:cNvPr id="4" name="Text 2"/>
          <p:cNvSpPr/>
          <p:nvPr/>
        </p:nvSpPr>
        <p:spPr>
          <a:xfrm>
            <a:off x="2037993" y="1336596"/>
            <a:ext cx="7665839" cy="958215"/>
          </a:xfrm>
          <a:prstGeom prst="rect">
            <a:avLst/>
          </a:prstGeom>
          <a:noFill/>
          <a:ln/>
        </p:spPr>
        <p:txBody>
          <a:bodyPr wrap="none" rtlCol="0" anchor="t"/>
          <a:lstStyle/>
          <a:p>
            <a:pPr marL="0" indent="0">
              <a:lnSpc>
                <a:spcPts val="7545"/>
              </a:lnSpc>
              <a:buNone/>
            </a:pPr>
            <a:r>
              <a:rPr lang="en-US" sz="6036" b="1" dirty="0">
                <a:solidFill>
                  <a:srgbClr val="282824"/>
                </a:solidFill>
                <a:latin typeface="Lato" pitchFamily="34" charset="0"/>
                <a:ea typeface="Lato" pitchFamily="34" charset="-122"/>
                <a:cs typeface="Lato" pitchFamily="34" charset="-120"/>
              </a:rPr>
              <a:t>PROPOSED SYSTEM</a:t>
            </a:r>
            <a:endParaRPr lang="en-US" sz="6036" dirty="0"/>
          </a:p>
        </p:txBody>
      </p:sp>
      <p:sp>
        <p:nvSpPr>
          <p:cNvPr id="5" name="Text 3"/>
          <p:cNvSpPr/>
          <p:nvPr/>
        </p:nvSpPr>
        <p:spPr>
          <a:xfrm>
            <a:off x="2037993" y="2628067"/>
            <a:ext cx="10554414" cy="4264819"/>
          </a:xfrm>
          <a:prstGeom prst="rect">
            <a:avLst/>
          </a:prstGeom>
          <a:noFill/>
          <a:ln/>
        </p:spPr>
        <p:txBody>
          <a:bodyPr wrap="square" rtlCol="0" anchor="t"/>
          <a:lstStyle/>
          <a:p>
            <a:pPr marL="0" indent="0">
              <a:lnSpc>
                <a:spcPts val="2799"/>
              </a:lnSpc>
              <a:buNone/>
            </a:pPr>
            <a:r>
              <a:rPr lang="en-US" sz="1750" dirty="0">
                <a:solidFill>
                  <a:srgbClr val="4A4A45"/>
                </a:solidFill>
                <a:latin typeface="Lato" pitchFamily="34" charset="0"/>
                <a:ea typeface="Lato" pitchFamily="34" charset="-122"/>
                <a:cs typeface="Lato" pitchFamily="34" charset="-120"/>
              </a:rPr>
              <a:t>The proposed system aims to develop a web-based application that provides precise fertilizer recommendations to farmers, optimizing nutrient use and timing to enhance crop yields, soil health, and economic returns. Utilizing the Random Forest algorithm with k-fold cross-validation, the system analyzes historical soil nutrients, crop needs, and weather data, integrating real-time weather data through a Weather API to ensure up-to-date recommendations. Key components include data preparation, involving handling historical data and key feature selection, and a machine learning model using Random Forest Regression for nutrient prediction, validated with metrics like MAE and MSE. The user interface allows farmers to input crop type, location, and weather conditions, while recommendation modules suggest optimal fertilization timing and NPK ratio estimation. The output module displays nutrient recommendations along with a 7-day rainfall forecast. Continuous user testing and feedback will refine the system, ensuring its practical utility and continuous improvement. This system supports sustainable agricultural practices and aims to enhance India's agricultural productivity.</a:t>
            </a:r>
            <a:endParaRPr lang="en-US" sz="175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D6CC"/>
          </a:solidFill>
          <a:ln/>
        </p:spPr>
      </p:sp>
      <p:sp>
        <p:nvSpPr>
          <p:cNvPr id="3" name="Shape 1"/>
          <p:cNvSpPr/>
          <p:nvPr/>
        </p:nvSpPr>
        <p:spPr>
          <a:xfrm>
            <a:off x="0" y="0"/>
            <a:ext cx="14630400" cy="8229600"/>
          </a:xfrm>
          <a:prstGeom prst="rect">
            <a:avLst/>
          </a:prstGeom>
          <a:solidFill>
            <a:srgbClr val="EFECE6"/>
          </a:solidFill>
          <a:ln/>
        </p:spPr>
      </p:sp>
      <p:sp>
        <p:nvSpPr>
          <p:cNvPr id="4" name="Text 2"/>
          <p:cNvSpPr/>
          <p:nvPr/>
        </p:nvSpPr>
        <p:spPr>
          <a:xfrm>
            <a:off x="2037993" y="2479238"/>
            <a:ext cx="5554980" cy="694373"/>
          </a:xfrm>
          <a:prstGeom prst="rect">
            <a:avLst/>
          </a:prstGeom>
          <a:noFill/>
          <a:ln/>
        </p:spPr>
        <p:txBody>
          <a:bodyPr wrap="none" rtlCol="0" anchor="t"/>
          <a:lstStyle/>
          <a:p>
            <a:pPr marL="0" indent="0">
              <a:lnSpc>
                <a:spcPts val="5468"/>
              </a:lnSpc>
              <a:buNone/>
            </a:pPr>
            <a:r>
              <a:rPr lang="en-US" sz="4374" b="1" dirty="0">
                <a:solidFill>
                  <a:srgbClr val="282824"/>
                </a:solidFill>
                <a:latin typeface="Lato" pitchFamily="34" charset="0"/>
                <a:ea typeface="Lato" pitchFamily="34" charset="-122"/>
                <a:cs typeface="Lato" pitchFamily="34" charset="-120"/>
              </a:rPr>
              <a:t>METHODOLOGY</a:t>
            </a:r>
            <a:endParaRPr lang="en-US" sz="4374" dirty="0"/>
          </a:p>
        </p:txBody>
      </p:sp>
      <p:sp>
        <p:nvSpPr>
          <p:cNvPr id="5" name="Text 3"/>
          <p:cNvSpPr/>
          <p:nvPr/>
        </p:nvSpPr>
        <p:spPr>
          <a:xfrm>
            <a:off x="2037993" y="3617952"/>
            <a:ext cx="10554414" cy="2132409"/>
          </a:xfrm>
          <a:prstGeom prst="rect">
            <a:avLst/>
          </a:prstGeom>
          <a:noFill/>
          <a:ln/>
        </p:spPr>
        <p:txBody>
          <a:bodyPr wrap="square" rtlCol="0" anchor="t"/>
          <a:lstStyle/>
          <a:p>
            <a:pPr marL="0" indent="0">
              <a:lnSpc>
                <a:spcPts val="2799"/>
              </a:lnSpc>
              <a:buNone/>
            </a:pPr>
            <a:r>
              <a:rPr lang="en-US" sz="1750" dirty="0">
                <a:solidFill>
                  <a:srgbClr val="4A4A45"/>
                </a:solidFill>
                <a:latin typeface="Lato" pitchFamily="34" charset="0"/>
                <a:ea typeface="Lato" pitchFamily="34" charset="-122"/>
                <a:cs typeface="Lato" pitchFamily="34" charset="-120"/>
              </a:rPr>
              <a:t>In this study, a predictive model for the nutrients required for crops was developed using Random Forest Regression, validated with the K-Fold Cross Validation technique to ensure acceptable accuracy. The model evaluates seven key features and requires user inputs such as location and cropping information. The location data is fed into a Weather API that provides specific characteristics like temperature, humidity, and rainfall. If there is a possibility of heavy rainfall, a precautionary message is displayed to the user; otherwise, the proposed nutrient recommendation algorithm is followed.</a:t>
            </a:r>
            <a:endParaRPr lang="en-US" sz="175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D6CC"/>
          </a:solidFill>
          <a:ln/>
        </p:spPr>
      </p:sp>
      <p:sp>
        <p:nvSpPr>
          <p:cNvPr id="3" name="Shape 1"/>
          <p:cNvSpPr/>
          <p:nvPr/>
        </p:nvSpPr>
        <p:spPr>
          <a:xfrm>
            <a:off x="0" y="0"/>
            <a:ext cx="14630400" cy="8229600"/>
          </a:xfrm>
          <a:prstGeom prst="rect">
            <a:avLst/>
          </a:prstGeom>
          <a:solidFill>
            <a:srgbClr val="EFECE6"/>
          </a:solidFill>
          <a:ln/>
        </p:spPr>
      </p:sp>
      <p:pic>
        <p:nvPicPr>
          <p:cNvPr id="4" name="Image 0" descr="preencoded.png"/>
          <p:cNvPicPr>
            <a:picLocks noChangeAspect="1"/>
          </p:cNvPicPr>
          <p:nvPr/>
        </p:nvPicPr>
        <p:blipFill>
          <a:blip r:embed="rId3"/>
          <a:stretch>
            <a:fillRect/>
          </a:stretch>
        </p:blipFill>
        <p:spPr>
          <a:xfrm>
            <a:off x="9151620" y="0"/>
            <a:ext cx="5486400" cy="8229600"/>
          </a:xfrm>
          <a:prstGeom prst="rect">
            <a:avLst/>
          </a:prstGeom>
        </p:spPr>
      </p:pic>
      <p:sp>
        <p:nvSpPr>
          <p:cNvPr id="5" name="Text 2"/>
          <p:cNvSpPr/>
          <p:nvPr/>
        </p:nvSpPr>
        <p:spPr>
          <a:xfrm>
            <a:off x="833199" y="2436019"/>
            <a:ext cx="6997898" cy="694373"/>
          </a:xfrm>
          <a:prstGeom prst="rect">
            <a:avLst/>
          </a:prstGeom>
          <a:noFill/>
          <a:ln/>
        </p:spPr>
        <p:txBody>
          <a:bodyPr wrap="none" rtlCol="0" anchor="t"/>
          <a:lstStyle/>
          <a:p>
            <a:pPr marL="0" indent="0">
              <a:lnSpc>
                <a:spcPts val="5468"/>
              </a:lnSpc>
              <a:buNone/>
            </a:pPr>
            <a:r>
              <a:rPr lang="en-US" sz="4374" b="1" dirty="0">
                <a:solidFill>
                  <a:srgbClr val="282824"/>
                </a:solidFill>
                <a:latin typeface="Lato" pitchFamily="34" charset="0"/>
                <a:ea typeface="Lato" pitchFamily="34" charset="-122"/>
                <a:cs typeface="Lato" pitchFamily="34" charset="-120"/>
              </a:rPr>
              <a:t>IMPLEMENTATION MODEL</a:t>
            </a:r>
            <a:endParaRPr lang="en-US" sz="4374" dirty="0"/>
          </a:p>
        </p:txBody>
      </p:sp>
      <p:sp>
        <p:nvSpPr>
          <p:cNvPr id="6" name="Text 3"/>
          <p:cNvSpPr/>
          <p:nvPr/>
        </p:nvSpPr>
        <p:spPr>
          <a:xfrm>
            <a:off x="833199" y="3463647"/>
            <a:ext cx="7477601" cy="355402"/>
          </a:xfrm>
          <a:prstGeom prst="rect">
            <a:avLst/>
          </a:prstGeom>
          <a:noFill/>
          <a:ln/>
        </p:spPr>
        <p:txBody>
          <a:bodyPr wrap="none" rtlCol="0" anchor="t"/>
          <a:lstStyle/>
          <a:p>
            <a:pPr marL="0" indent="0">
              <a:lnSpc>
                <a:spcPts val="2799"/>
              </a:lnSpc>
              <a:buNone/>
            </a:pPr>
            <a:endParaRPr lang="en-US" sz="1750" dirty="0"/>
          </a:p>
        </p:txBody>
      </p:sp>
      <p:sp>
        <p:nvSpPr>
          <p:cNvPr id="7" name="Text 4"/>
          <p:cNvSpPr/>
          <p:nvPr/>
        </p:nvSpPr>
        <p:spPr>
          <a:xfrm>
            <a:off x="833199" y="4152305"/>
            <a:ext cx="2777490" cy="347186"/>
          </a:xfrm>
          <a:prstGeom prst="rect">
            <a:avLst/>
          </a:prstGeom>
          <a:noFill/>
          <a:ln/>
        </p:spPr>
        <p:txBody>
          <a:bodyPr wrap="none" rtlCol="0" anchor="t"/>
          <a:lstStyle/>
          <a:p>
            <a:pPr marL="0" indent="0">
              <a:lnSpc>
                <a:spcPts val="2734"/>
              </a:lnSpc>
              <a:buNone/>
            </a:pPr>
            <a:r>
              <a:rPr lang="en-US" sz="2187" b="1" dirty="0">
                <a:solidFill>
                  <a:srgbClr val="282824"/>
                </a:solidFill>
                <a:latin typeface="Lato" pitchFamily="34" charset="0"/>
                <a:ea typeface="Lato" pitchFamily="34" charset="-122"/>
                <a:cs typeface="Lato" pitchFamily="34" charset="-120"/>
              </a:rPr>
              <a:t>Flow Chart:</a:t>
            </a:r>
            <a:endParaRPr lang="en-US" sz="2187" dirty="0"/>
          </a:p>
        </p:txBody>
      </p:sp>
      <p:sp>
        <p:nvSpPr>
          <p:cNvPr id="8" name="Text 5"/>
          <p:cNvSpPr/>
          <p:nvPr/>
        </p:nvSpPr>
        <p:spPr>
          <a:xfrm>
            <a:off x="833199" y="4832747"/>
            <a:ext cx="7477601" cy="355402"/>
          </a:xfrm>
          <a:prstGeom prst="rect">
            <a:avLst/>
          </a:prstGeom>
          <a:noFill/>
          <a:ln/>
        </p:spPr>
        <p:txBody>
          <a:bodyPr wrap="none" rtlCol="0" anchor="t"/>
          <a:lstStyle/>
          <a:p>
            <a:pPr marL="0" indent="0">
              <a:lnSpc>
                <a:spcPts val="2799"/>
              </a:lnSpc>
              <a:buNone/>
            </a:pPr>
            <a:endParaRPr lang="en-US" sz="1750" dirty="0"/>
          </a:p>
        </p:txBody>
      </p:sp>
      <p:sp>
        <p:nvSpPr>
          <p:cNvPr id="9" name="Text 6"/>
          <p:cNvSpPr/>
          <p:nvPr/>
        </p:nvSpPr>
        <p:spPr>
          <a:xfrm>
            <a:off x="833199" y="5438061"/>
            <a:ext cx="7477601" cy="355402"/>
          </a:xfrm>
          <a:prstGeom prst="rect">
            <a:avLst/>
          </a:prstGeom>
          <a:noFill/>
          <a:ln/>
        </p:spPr>
        <p:txBody>
          <a:bodyPr wrap="none" rtlCol="0" anchor="t"/>
          <a:lstStyle/>
          <a:p>
            <a:pPr marL="0" indent="0">
              <a:lnSpc>
                <a:spcPts val="2799"/>
              </a:lnSpc>
              <a:buNone/>
            </a:pPr>
            <a:endParaRPr lang="en-US" sz="175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D6CC"/>
          </a:solidFill>
          <a:ln/>
        </p:spPr>
      </p:sp>
      <p:sp>
        <p:nvSpPr>
          <p:cNvPr id="3" name="Shape 1"/>
          <p:cNvSpPr/>
          <p:nvPr/>
        </p:nvSpPr>
        <p:spPr>
          <a:xfrm>
            <a:off x="0" y="0"/>
            <a:ext cx="14630400" cy="8229600"/>
          </a:xfrm>
          <a:prstGeom prst="rect">
            <a:avLst/>
          </a:prstGeom>
          <a:solidFill>
            <a:srgbClr val="EFECE6"/>
          </a:solidFill>
          <a:ln/>
        </p:spPr>
      </p:sp>
      <p:pic>
        <p:nvPicPr>
          <p:cNvPr id="4" name="Image 0" descr="preencoded.png"/>
          <p:cNvPicPr>
            <a:picLocks noChangeAspect="1"/>
          </p:cNvPicPr>
          <p:nvPr/>
        </p:nvPicPr>
        <p:blipFill>
          <a:blip r:embed="rId3"/>
          <a:stretch>
            <a:fillRect/>
          </a:stretch>
        </p:blipFill>
        <p:spPr>
          <a:xfrm>
            <a:off x="9151620" y="0"/>
            <a:ext cx="5486400" cy="8229600"/>
          </a:xfrm>
          <a:prstGeom prst="rect">
            <a:avLst/>
          </a:prstGeom>
        </p:spPr>
      </p:pic>
      <p:pic>
        <p:nvPicPr>
          <p:cNvPr id="5" name="Image 1" descr="preencoded.png"/>
          <p:cNvPicPr>
            <a:picLocks noChangeAspect="1"/>
          </p:cNvPicPr>
          <p:nvPr/>
        </p:nvPicPr>
        <p:blipFill>
          <a:blip r:embed="rId4"/>
          <a:stretch>
            <a:fillRect/>
          </a:stretch>
        </p:blipFill>
        <p:spPr>
          <a:xfrm>
            <a:off x="9429274" y="2569369"/>
            <a:ext cx="4930973" cy="3090863"/>
          </a:xfrm>
          <a:prstGeom prst="rect">
            <a:avLst/>
          </a:prstGeom>
        </p:spPr>
      </p:pic>
      <p:sp>
        <p:nvSpPr>
          <p:cNvPr id="6" name="Text 2"/>
          <p:cNvSpPr/>
          <p:nvPr/>
        </p:nvSpPr>
        <p:spPr>
          <a:xfrm>
            <a:off x="833199" y="1766888"/>
            <a:ext cx="6997898" cy="694373"/>
          </a:xfrm>
          <a:prstGeom prst="rect">
            <a:avLst/>
          </a:prstGeom>
          <a:noFill/>
          <a:ln/>
        </p:spPr>
        <p:txBody>
          <a:bodyPr wrap="none" rtlCol="0" anchor="t"/>
          <a:lstStyle/>
          <a:p>
            <a:pPr marL="0" indent="0">
              <a:lnSpc>
                <a:spcPts val="5468"/>
              </a:lnSpc>
              <a:buNone/>
            </a:pPr>
            <a:r>
              <a:rPr lang="en-US" sz="4374" b="1" dirty="0">
                <a:solidFill>
                  <a:srgbClr val="282824"/>
                </a:solidFill>
                <a:latin typeface="Lato" pitchFamily="34" charset="0"/>
                <a:ea typeface="Lato" pitchFamily="34" charset="-122"/>
                <a:cs typeface="Lato" pitchFamily="34" charset="-120"/>
              </a:rPr>
              <a:t>IMPLEMENTATION MODEL</a:t>
            </a:r>
            <a:endParaRPr lang="en-US" sz="4374" dirty="0"/>
          </a:p>
        </p:txBody>
      </p:sp>
      <p:sp>
        <p:nvSpPr>
          <p:cNvPr id="7" name="Text 3"/>
          <p:cNvSpPr/>
          <p:nvPr/>
        </p:nvSpPr>
        <p:spPr>
          <a:xfrm>
            <a:off x="833199" y="2794516"/>
            <a:ext cx="2779038" cy="347186"/>
          </a:xfrm>
          <a:prstGeom prst="rect">
            <a:avLst/>
          </a:prstGeom>
          <a:noFill/>
          <a:ln/>
        </p:spPr>
        <p:txBody>
          <a:bodyPr wrap="none" rtlCol="0" anchor="t"/>
          <a:lstStyle/>
          <a:p>
            <a:pPr marL="0" indent="0">
              <a:lnSpc>
                <a:spcPts val="2734"/>
              </a:lnSpc>
              <a:buNone/>
            </a:pPr>
            <a:r>
              <a:rPr lang="en-US" sz="2187" b="1" dirty="0">
                <a:solidFill>
                  <a:srgbClr val="282824"/>
                </a:solidFill>
                <a:latin typeface="Lato" pitchFamily="34" charset="0"/>
                <a:ea typeface="Lato" pitchFamily="34" charset="-122"/>
                <a:cs typeface="Lato" pitchFamily="34" charset="-120"/>
              </a:rPr>
              <a:t>Architecture Diagram:</a:t>
            </a:r>
            <a:endParaRPr lang="en-US" sz="2187" dirty="0"/>
          </a:p>
        </p:txBody>
      </p:sp>
      <p:sp>
        <p:nvSpPr>
          <p:cNvPr id="8" name="Text 4"/>
          <p:cNvSpPr/>
          <p:nvPr/>
        </p:nvSpPr>
        <p:spPr>
          <a:xfrm>
            <a:off x="833199" y="3474958"/>
            <a:ext cx="7477601" cy="1777008"/>
          </a:xfrm>
          <a:prstGeom prst="rect">
            <a:avLst/>
          </a:prstGeom>
          <a:noFill/>
          <a:ln/>
        </p:spPr>
        <p:txBody>
          <a:bodyPr wrap="square" rtlCol="0" anchor="t"/>
          <a:lstStyle/>
          <a:p>
            <a:pPr marL="0" indent="0">
              <a:lnSpc>
                <a:spcPts val="2799"/>
              </a:lnSpc>
              <a:buNone/>
            </a:pPr>
            <a:r>
              <a:rPr lang="en-US" sz="1750" dirty="0">
                <a:solidFill>
                  <a:srgbClr val="4A4A45"/>
                </a:solidFill>
                <a:latin typeface="Lato" pitchFamily="34" charset="0"/>
                <a:ea typeface="Lato" pitchFamily="34" charset="-122"/>
                <a:cs typeface="Lato" pitchFamily="34" charset="-120"/>
              </a:rPr>
              <a:t>System architecture is a conceptual model that defines the structure and behavior of a system, comprising its components and the relationships between them. It describes how these components work together to implement the overall system. The figure illustrates the system's architecture and the various components integrated into it.</a:t>
            </a:r>
            <a:endParaRPr lang="en-US" sz="1750" dirty="0"/>
          </a:p>
        </p:txBody>
      </p:sp>
      <p:sp>
        <p:nvSpPr>
          <p:cNvPr id="9" name="Text 5"/>
          <p:cNvSpPr/>
          <p:nvPr/>
        </p:nvSpPr>
        <p:spPr>
          <a:xfrm>
            <a:off x="833199" y="5501878"/>
            <a:ext cx="7477601" cy="355402"/>
          </a:xfrm>
          <a:prstGeom prst="rect">
            <a:avLst/>
          </a:prstGeom>
          <a:noFill/>
          <a:ln/>
        </p:spPr>
        <p:txBody>
          <a:bodyPr wrap="none" rtlCol="0" anchor="t"/>
          <a:lstStyle/>
          <a:p>
            <a:pPr marL="0" indent="0">
              <a:lnSpc>
                <a:spcPts val="2799"/>
              </a:lnSpc>
              <a:buNone/>
            </a:pPr>
            <a:endParaRPr lang="en-US" sz="1750" dirty="0"/>
          </a:p>
        </p:txBody>
      </p:sp>
      <p:sp>
        <p:nvSpPr>
          <p:cNvPr id="10" name="Text 6"/>
          <p:cNvSpPr/>
          <p:nvPr/>
        </p:nvSpPr>
        <p:spPr>
          <a:xfrm>
            <a:off x="833199" y="6107192"/>
            <a:ext cx="7477601" cy="355402"/>
          </a:xfrm>
          <a:prstGeom prst="rect">
            <a:avLst/>
          </a:prstGeom>
          <a:noFill/>
          <a:ln/>
        </p:spPr>
        <p:txBody>
          <a:bodyPr wrap="none" rtlCol="0" anchor="t"/>
          <a:lstStyle/>
          <a:p>
            <a:pPr marL="0" indent="0">
              <a:lnSpc>
                <a:spcPts val="2799"/>
              </a:lnSpc>
              <a:buNone/>
            </a:pPr>
            <a:endParaRPr lang="en-US" sz="175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D6CC"/>
          </a:solidFill>
          <a:ln/>
        </p:spPr>
      </p:sp>
      <p:sp>
        <p:nvSpPr>
          <p:cNvPr id="3" name="Shape 1"/>
          <p:cNvSpPr/>
          <p:nvPr/>
        </p:nvSpPr>
        <p:spPr>
          <a:xfrm>
            <a:off x="0" y="0"/>
            <a:ext cx="14630400" cy="8229600"/>
          </a:xfrm>
          <a:prstGeom prst="rect">
            <a:avLst/>
          </a:prstGeom>
          <a:solidFill>
            <a:srgbClr val="EFECE6"/>
          </a:solidFill>
          <a:ln/>
        </p:spPr>
      </p:sp>
      <p:sp>
        <p:nvSpPr>
          <p:cNvPr id="4" name="Text 2"/>
          <p:cNvSpPr/>
          <p:nvPr/>
        </p:nvSpPr>
        <p:spPr>
          <a:xfrm>
            <a:off x="2037993" y="3190042"/>
            <a:ext cx="6997898" cy="694373"/>
          </a:xfrm>
          <a:prstGeom prst="rect">
            <a:avLst/>
          </a:prstGeom>
          <a:noFill/>
          <a:ln/>
        </p:spPr>
        <p:txBody>
          <a:bodyPr wrap="none" rtlCol="0" anchor="t"/>
          <a:lstStyle/>
          <a:p>
            <a:pPr marL="0" indent="0">
              <a:lnSpc>
                <a:spcPts val="5468"/>
              </a:lnSpc>
              <a:buNone/>
            </a:pPr>
            <a:r>
              <a:rPr lang="en-US" sz="4374" b="1" dirty="0">
                <a:solidFill>
                  <a:srgbClr val="282824"/>
                </a:solidFill>
                <a:latin typeface="Lato" pitchFamily="34" charset="0"/>
                <a:ea typeface="Lato" pitchFamily="34" charset="-122"/>
                <a:cs typeface="Lato" pitchFamily="34" charset="-120"/>
              </a:rPr>
              <a:t>IMPLEMENTATION MODEL</a:t>
            </a:r>
            <a:endParaRPr lang="en-US" sz="4374" dirty="0"/>
          </a:p>
        </p:txBody>
      </p:sp>
      <p:sp>
        <p:nvSpPr>
          <p:cNvPr id="5" name="Text 3"/>
          <p:cNvSpPr/>
          <p:nvPr/>
        </p:nvSpPr>
        <p:spPr>
          <a:xfrm>
            <a:off x="2037993" y="4328755"/>
            <a:ext cx="10554414" cy="710803"/>
          </a:xfrm>
          <a:prstGeom prst="rect">
            <a:avLst/>
          </a:prstGeom>
          <a:noFill/>
          <a:ln/>
        </p:spPr>
        <p:txBody>
          <a:bodyPr wrap="square" rtlCol="0" anchor="t"/>
          <a:lstStyle/>
          <a:p>
            <a:pPr marL="0" indent="0">
              <a:lnSpc>
                <a:spcPts val="2799"/>
              </a:lnSpc>
              <a:buNone/>
            </a:pPr>
            <a:r>
              <a:rPr lang="en-US" sz="1750" dirty="0">
                <a:solidFill>
                  <a:srgbClr val="4A4A45"/>
                </a:solidFill>
                <a:latin typeface="Lato" pitchFamily="34" charset="0"/>
                <a:ea typeface="Lato" pitchFamily="34" charset="-122"/>
                <a:cs typeface="Lato" pitchFamily="34" charset="-120"/>
              </a:rPr>
              <a:t>The description of each component from the block diagram and their major functionalities with respect to the harvest helper as a complete unit is described in the table below.</a:t>
            </a:r>
            <a:endParaRPr lang="en-US" sz="175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D6CC"/>
          </a:solidFill>
          <a:ln/>
        </p:spPr>
      </p:sp>
      <p:sp>
        <p:nvSpPr>
          <p:cNvPr id="3" name="Shape 1"/>
          <p:cNvSpPr/>
          <p:nvPr/>
        </p:nvSpPr>
        <p:spPr>
          <a:xfrm>
            <a:off x="0" y="0"/>
            <a:ext cx="14630400" cy="8229600"/>
          </a:xfrm>
          <a:prstGeom prst="rect">
            <a:avLst/>
          </a:prstGeom>
          <a:solidFill>
            <a:srgbClr val="EFECE6"/>
          </a:solidFill>
          <a:ln/>
        </p:spPr>
      </p:sp>
      <p:sp>
        <p:nvSpPr>
          <p:cNvPr id="4" name="Text 2"/>
          <p:cNvSpPr/>
          <p:nvPr/>
        </p:nvSpPr>
        <p:spPr>
          <a:xfrm>
            <a:off x="2729984" y="531138"/>
            <a:ext cx="4826437" cy="603290"/>
          </a:xfrm>
          <a:prstGeom prst="rect">
            <a:avLst/>
          </a:prstGeom>
          <a:noFill/>
          <a:ln/>
        </p:spPr>
        <p:txBody>
          <a:bodyPr wrap="none" rtlCol="0" anchor="t"/>
          <a:lstStyle/>
          <a:p>
            <a:pPr marL="0" indent="0">
              <a:lnSpc>
                <a:spcPts val="4751"/>
              </a:lnSpc>
              <a:buNone/>
            </a:pPr>
            <a:r>
              <a:rPr lang="en-US" sz="3800" b="1" dirty="0">
                <a:solidFill>
                  <a:srgbClr val="282824"/>
                </a:solidFill>
                <a:latin typeface="Lato" pitchFamily="34" charset="0"/>
                <a:ea typeface="Lato" pitchFamily="34" charset="-122"/>
                <a:cs typeface="Lato" pitchFamily="34" charset="-120"/>
              </a:rPr>
              <a:t>DATA PREPARATION</a:t>
            </a:r>
            <a:endParaRPr lang="en-US" sz="3800" dirty="0"/>
          </a:p>
        </p:txBody>
      </p:sp>
      <p:pic>
        <p:nvPicPr>
          <p:cNvPr id="5" name="Image 0" descr="preencoded.png"/>
          <p:cNvPicPr>
            <a:picLocks noChangeAspect="1"/>
          </p:cNvPicPr>
          <p:nvPr/>
        </p:nvPicPr>
        <p:blipFill>
          <a:blip r:embed="rId3"/>
          <a:stretch>
            <a:fillRect/>
          </a:stretch>
        </p:blipFill>
        <p:spPr>
          <a:xfrm>
            <a:off x="2729984" y="1520547"/>
            <a:ext cx="965240" cy="1544479"/>
          </a:xfrm>
          <a:prstGeom prst="rect">
            <a:avLst/>
          </a:prstGeom>
        </p:spPr>
      </p:pic>
      <p:sp>
        <p:nvSpPr>
          <p:cNvPr id="6" name="Text 3"/>
          <p:cNvSpPr/>
          <p:nvPr/>
        </p:nvSpPr>
        <p:spPr>
          <a:xfrm>
            <a:off x="3984784" y="1713548"/>
            <a:ext cx="2413159" cy="301585"/>
          </a:xfrm>
          <a:prstGeom prst="rect">
            <a:avLst/>
          </a:prstGeom>
          <a:noFill/>
          <a:ln/>
        </p:spPr>
        <p:txBody>
          <a:bodyPr wrap="none" rtlCol="0" anchor="t"/>
          <a:lstStyle/>
          <a:p>
            <a:pPr marL="0" indent="0" algn="l">
              <a:lnSpc>
                <a:spcPts val="2375"/>
              </a:lnSpc>
              <a:buNone/>
            </a:pPr>
            <a:r>
              <a:rPr lang="en-US" sz="1900" b="1" dirty="0">
                <a:solidFill>
                  <a:srgbClr val="282824"/>
                </a:solidFill>
                <a:latin typeface="Lato" pitchFamily="34" charset="0"/>
                <a:ea typeface="Lato" pitchFamily="34" charset="-122"/>
                <a:cs typeface="Lato" pitchFamily="34" charset="-120"/>
              </a:rPr>
              <a:t>Data Collection</a:t>
            </a:r>
            <a:endParaRPr lang="en-US" sz="1900" dirty="0"/>
          </a:p>
        </p:txBody>
      </p:sp>
      <p:sp>
        <p:nvSpPr>
          <p:cNvPr id="7" name="Text 4"/>
          <p:cNvSpPr/>
          <p:nvPr/>
        </p:nvSpPr>
        <p:spPr>
          <a:xfrm>
            <a:off x="3984784" y="2130862"/>
            <a:ext cx="7915513" cy="617934"/>
          </a:xfrm>
          <a:prstGeom prst="rect">
            <a:avLst/>
          </a:prstGeom>
          <a:noFill/>
          <a:ln/>
        </p:spPr>
        <p:txBody>
          <a:bodyPr wrap="square" rtlCol="0" anchor="t"/>
          <a:lstStyle/>
          <a:p>
            <a:pPr marL="0" indent="0" algn="l">
              <a:lnSpc>
                <a:spcPts val="2432"/>
              </a:lnSpc>
              <a:buNone/>
            </a:pPr>
            <a:r>
              <a:rPr lang="en-US" sz="1520" dirty="0">
                <a:solidFill>
                  <a:srgbClr val="4A4A45"/>
                </a:solidFill>
                <a:latin typeface="Lato" pitchFamily="34" charset="0"/>
                <a:ea typeface="Lato" pitchFamily="34" charset="-122"/>
                <a:cs typeface="Lato" pitchFamily="34" charset="-120"/>
              </a:rPr>
              <a:t>Gather historical crop yield data, soil nutrient levels, weather patterns, and other relevant agricultural metrics from various sources to build a comprehensive dataset.</a:t>
            </a:r>
            <a:endParaRPr lang="en-US" sz="1520" dirty="0"/>
          </a:p>
        </p:txBody>
      </p:sp>
      <p:pic>
        <p:nvPicPr>
          <p:cNvPr id="8" name="Image 1" descr="preencoded.png"/>
          <p:cNvPicPr>
            <a:picLocks noChangeAspect="1"/>
          </p:cNvPicPr>
          <p:nvPr/>
        </p:nvPicPr>
        <p:blipFill>
          <a:blip r:embed="rId4"/>
          <a:stretch>
            <a:fillRect/>
          </a:stretch>
        </p:blipFill>
        <p:spPr>
          <a:xfrm>
            <a:off x="2729984" y="3065026"/>
            <a:ext cx="965240" cy="1544479"/>
          </a:xfrm>
          <a:prstGeom prst="rect">
            <a:avLst/>
          </a:prstGeom>
        </p:spPr>
      </p:pic>
      <p:sp>
        <p:nvSpPr>
          <p:cNvPr id="9" name="Text 5"/>
          <p:cNvSpPr/>
          <p:nvPr/>
        </p:nvSpPr>
        <p:spPr>
          <a:xfrm>
            <a:off x="3984784" y="3258026"/>
            <a:ext cx="2413159" cy="301585"/>
          </a:xfrm>
          <a:prstGeom prst="rect">
            <a:avLst/>
          </a:prstGeom>
          <a:noFill/>
          <a:ln/>
        </p:spPr>
        <p:txBody>
          <a:bodyPr wrap="none" rtlCol="0" anchor="t"/>
          <a:lstStyle/>
          <a:p>
            <a:pPr marL="0" indent="0" algn="l">
              <a:lnSpc>
                <a:spcPts val="2375"/>
              </a:lnSpc>
              <a:buNone/>
            </a:pPr>
            <a:r>
              <a:rPr lang="en-US" sz="1900" b="1" dirty="0">
                <a:solidFill>
                  <a:srgbClr val="282824"/>
                </a:solidFill>
                <a:latin typeface="Lato" pitchFamily="34" charset="0"/>
                <a:ea typeface="Lato" pitchFamily="34" charset="-122"/>
                <a:cs typeface="Lato" pitchFamily="34" charset="-120"/>
              </a:rPr>
              <a:t>Data Cleaning</a:t>
            </a:r>
            <a:endParaRPr lang="en-US" sz="1900" dirty="0"/>
          </a:p>
        </p:txBody>
      </p:sp>
      <p:sp>
        <p:nvSpPr>
          <p:cNvPr id="10" name="Text 6"/>
          <p:cNvSpPr/>
          <p:nvPr/>
        </p:nvSpPr>
        <p:spPr>
          <a:xfrm>
            <a:off x="3984784" y="3675340"/>
            <a:ext cx="7915513" cy="617934"/>
          </a:xfrm>
          <a:prstGeom prst="rect">
            <a:avLst/>
          </a:prstGeom>
          <a:noFill/>
          <a:ln/>
        </p:spPr>
        <p:txBody>
          <a:bodyPr wrap="square" rtlCol="0" anchor="t"/>
          <a:lstStyle/>
          <a:p>
            <a:pPr marL="0" indent="0" algn="l">
              <a:lnSpc>
                <a:spcPts val="2432"/>
              </a:lnSpc>
              <a:buNone/>
            </a:pPr>
            <a:r>
              <a:rPr lang="en-US" sz="1520" dirty="0">
                <a:solidFill>
                  <a:srgbClr val="4A4A45"/>
                </a:solidFill>
                <a:latin typeface="Lato" pitchFamily="34" charset="0"/>
                <a:ea typeface="Lato" pitchFamily="34" charset="-122"/>
                <a:cs typeface="Lato" pitchFamily="34" charset="-120"/>
              </a:rPr>
              <a:t>Identify and address any missing values, outliers, or inconsistencies in the dataset to ensure data integrity and reliability.</a:t>
            </a:r>
            <a:endParaRPr lang="en-US" sz="1520" dirty="0"/>
          </a:p>
        </p:txBody>
      </p:sp>
      <p:pic>
        <p:nvPicPr>
          <p:cNvPr id="11" name="Image 2" descr="preencoded.png"/>
          <p:cNvPicPr>
            <a:picLocks noChangeAspect="1"/>
          </p:cNvPicPr>
          <p:nvPr/>
        </p:nvPicPr>
        <p:blipFill>
          <a:blip r:embed="rId5"/>
          <a:stretch>
            <a:fillRect/>
          </a:stretch>
        </p:blipFill>
        <p:spPr>
          <a:xfrm>
            <a:off x="2729984" y="4609505"/>
            <a:ext cx="965240" cy="1544479"/>
          </a:xfrm>
          <a:prstGeom prst="rect">
            <a:avLst/>
          </a:prstGeom>
        </p:spPr>
      </p:pic>
      <p:sp>
        <p:nvSpPr>
          <p:cNvPr id="12" name="Text 7"/>
          <p:cNvSpPr/>
          <p:nvPr/>
        </p:nvSpPr>
        <p:spPr>
          <a:xfrm>
            <a:off x="3984784" y="4802505"/>
            <a:ext cx="2413159" cy="301585"/>
          </a:xfrm>
          <a:prstGeom prst="rect">
            <a:avLst/>
          </a:prstGeom>
          <a:noFill/>
          <a:ln/>
        </p:spPr>
        <p:txBody>
          <a:bodyPr wrap="none" rtlCol="0" anchor="t"/>
          <a:lstStyle/>
          <a:p>
            <a:pPr marL="0" indent="0" algn="l">
              <a:lnSpc>
                <a:spcPts val="2375"/>
              </a:lnSpc>
              <a:buNone/>
            </a:pPr>
            <a:r>
              <a:rPr lang="en-US" sz="1900" b="1" dirty="0">
                <a:solidFill>
                  <a:srgbClr val="282824"/>
                </a:solidFill>
                <a:latin typeface="Lato" pitchFamily="34" charset="0"/>
                <a:ea typeface="Lato" pitchFamily="34" charset="-122"/>
                <a:cs typeface="Lato" pitchFamily="34" charset="-120"/>
              </a:rPr>
              <a:t>Feature Engineering</a:t>
            </a:r>
            <a:endParaRPr lang="en-US" sz="1900" dirty="0"/>
          </a:p>
        </p:txBody>
      </p:sp>
      <p:sp>
        <p:nvSpPr>
          <p:cNvPr id="13" name="Text 8"/>
          <p:cNvSpPr/>
          <p:nvPr/>
        </p:nvSpPr>
        <p:spPr>
          <a:xfrm>
            <a:off x="3984784" y="5219819"/>
            <a:ext cx="7915513" cy="617934"/>
          </a:xfrm>
          <a:prstGeom prst="rect">
            <a:avLst/>
          </a:prstGeom>
          <a:noFill/>
          <a:ln/>
        </p:spPr>
        <p:txBody>
          <a:bodyPr wrap="square" rtlCol="0" anchor="t"/>
          <a:lstStyle/>
          <a:p>
            <a:pPr marL="0" indent="0" algn="l">
              <a:lnSpc>
                <a:spcPts val="2432"/>
              </a:lnSpc>
              <a:buNone/>
            </a:pPr>
            <a:r>
              <a:rPr lang="en-US" sz="1520" dirty="0">
                <a:solidFill>
                  <a:srgbClr val="4A4A45"/>
                </a:solidFill>
                <a:latin typeface="Lato" pitchFamily="34" charset="0"/>
                <a:ea typeface="Lato" pitchFamily="34" charset="-122"/>
                <a:cs typeface="Lato" pitchFamily="34" charset="-120"/>
              </a:rPr>
              <a:t>Analyze the dataset and create new derived features that may provide additional insights, such as climate indices or soil composition ratios.</a:t>
            </a:r>
            <a:endParaRPr lang="en-US" sz="1520" dirty="0"/>
          </a:p>
        </p:txBody>
      </p:sp>
      <p:pic>
        <p:nvPicPr>
          <p:cNvPr id="14" name="Image 3" descr="preencoded.png"/>
          <p:cNvPicPr>
            <a:picLocks noChangeAspect="1"/>
          </p:cNvPicPr>
          <p:nvPr/>
        </p:nvPicPr>
        <p:blipFill>
          <a:blip r:embed="rId6"/>
          <a:stretch>
            <a:fillRect/>
          </a:stretch>
        </p:blipFill>
        <p:spPr>
          <a:xfrm>
            <a:off x="2729984" y="6153983"/>
            <a:ext cx="965240" cy="1544479"/>
          </a:xfrm>
          <a:prstGeom prst="rect">
            <a:avLst/>
          </a:prstGeom>
        </p:spPr>
      </p:pic>
      <p:sp>
        <p:nvSpPr>
          <p:cNvPr id="15" name="Text 9"/>
          <p:cNvSpPr/>
          <p:nvPr/>
        </p:nvSpPr>
        <p:spPr>
          <a:xfrm>
            <a:off x="3984784" y="6346984"/>
            <a:ext cx="2413159" cy="301585"/>
          </a:xfrm>
          <a:prstGeom prst="rect">
            <a:avLst/>
          </a:prstGeom>
          <a:noFill/>
          <a:ln/>
        </p:spPr>
        <p:txBody>
          <a:bodyPr wrap="none" rtlCol="0" anchor="t"/>
          <a:lstStyle/>
          <a:p>
            <a:pPr marL="0" indent="0" algn="l">
              <a:lnSpc>
                <a:spcPts val="2375"/>
              </a:lnSpc>
              <a:buNone/>
            </a:pPr>
            <a:r>
              <a:rPr lang="en-US" sz="1900" b="1" dirty="0">
                <a:solidFill>
                  <a:srgbClr val="282824"/>
                </a:solidFill>
                <a:latin typeface="Lato" pitchFamily="34" charset="0"/>
                <a:ea typeface="Lato" pitchFamily="34" charset="-122"/>
                <a:cs typeface="Lato" pitchFamily="34" charset="-120"/>
              </a:rPr>
              <a:t>Train-Test Split</a:t>
            </a:r>
            <a:endParaRPr lang="en-US" sz="1900" dirty="0"/>
          </a:p>
        </p:txBody>
      </p:sp>
      <p:sp>
        <p:nvSpPr>
          <p:cNvPr id="16" name="Text 10"/>
          <p:cNvSpPr/>
          <p:nvPr/>
        </p:nvSpPr>
        <p:spPr>
          <a:xfrm>
            <a:off x="3984784" y="6764298"/>
            <a:ext cx="7915513" cy="617934"/>
          </a:xfrm>
          <a:prstGeom prst="rect">
            <a:avLst/>
          </a:prstGeom>
          <a:noFill/>
          <a:ln/>
        </p:spPr>
        <p:txBody>
          <a:bodyPr wrap="square" rtlCol="0" anchor="t"/>
          <a:lstStyle/>
          <a:p>
            <a:pPr marL="0" indent="0" algn="l">
              <a:lnSpc>
                <a:spcPts val="2432"/>
              </a:lnSpc>
              <a:buNone/>
            </a:pPr>
            <a:r>
              <a:rPr lang="en-US" sz="1520" dirty="0">
                <a:solidFill>
                  <a:srgbClr val="4A4A45"/>
                </a:solidFill>
                <a:latin typeface="Lato" pitchFamily="34" charset="0"/>
                <a:ea typeface="Lato" pitchFamily="34" charset="-122"/>
                <a:cs typeface="Lato" pitchFamily="34" charset="-120"/>
              </a:rPr>
              <a:t>Partition the dataset into training and testing subsets to enable effective model development, evaluation, and validation.</a:t>
            </a:r>
            <a:endParaRPr lang="en-US" sz="152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D6CC"/>
          </a:solidFill>
          <a:ln/>
        </p:spPr>
      </p:sp>
      <p:sp>
        <p:nvSpPr>
          <p:cNvPr id="3" name="Shape 1"/>
          <p:cNvSpPr/>
          <p:nvPr/>
        </p:nvSpPr>
        <p:spPr>
          <a:xfrm>
            <a:off x="0" y="0"/>
            <a:ext cx="14630400" cy="8229600"/>
          </a:xfrm>
          <a:prstGeom prst="rect">
            <a:avLst/>
          </a:prstGeom>
          <a:solidFill>
            <a:srgbClr val="EFECE6"/>
          </a:solidFill>
          <a:ln/>
        </p:spPr>
      </p:sp>
      <p:sp>
        <p:nvSpPr>
          <p:cNvPr id="4" name="Text 2"/>
          <p:cNvSpPr/>
          <p:nvPr/>
        </p:nvSpPr>
        <p:spPr>
          <a:xfrm>
            <a:off x="2037993" y="2316718"/>
            <a:ext cx="5554980" cy="694373"/>
          </a:xfrm>
          <a:prstGeom prst="rect">
            <a:avLst/>
          </a:prstGeom>
          <a:noFill/>
          <a:ln/>
        </p:spPr>
        <p:txBody>
          <a:bodyPr wrap="none" rtlCol="0" anchor="t"/>
          <a:lstStyle/>
          <a:p>
            <a:pPr marL="0" indent="0">
              <a:lnSpc>
                <a:spcPts val="5468"/>
              </a:lnSpc>
              <a:buNone/>
            </a:pPr>
            <a:r>
              <a:rPr lang="en-US" sz="4374" b="1" dirty="0">
                <a:solidFill>
                  <a:srgbClr val="282824"/>
                </a:solidFill>
                <a:latin typeface="Lato" pitchFamily="34" charset="0"/>
                <a:ea typeface="Lato" pitchFamily="34" charset="-122"/>
                <a:cs typeface="Lato" pitchFamily="34" charset="-120"/>
              </a:rPr>
              <a:t>Data Description</a:t>
            </a:r>
            <a:endParaRPr lang="en-US" sz="4374" dirty="0"/>
          </a:p>
        </p:txBody>
      </p:sp>
      <p:sp>
        <p:nvSpPr>
          <p:cNvPr id="5" name="Text 3"/>
          <p:cNvSpPr/>
          <p:nvPr/>
        </p:nvSpPr>
        <p:spPr>
          <a:xfrm>
            <a:off x="2037993" y="3566517"/>
            <a:ext cx="2777490" cy="347186"/>
          </a:xfrm>
          <a:prstGeom prst="rect">
            <a:avLst/>
          </a:prstGeom>
          <a:noFill/>
          <a:ln/>
        </p:spPr>
        <p:txBody>
          <a:bodyPr wrap="none" rtlCol="0" anchor="t"/>
          <a:lstStyle/>
          <a:p>
            <a:pPr marL="0" indent="0">
              <a:lnSpc>
                <a:spcPts val="2734"/>
              </a:lnSpc>
              <a:buNone/>
            </a:pPr>
            <a:r>
              <a:rPr lang="en-US" sz="2187" b="1" dirty="0">
                <a:solidFill>
                  <a:srgbClr val="282824"/>
                </a:solidFill>
                <a:latin typeface="Lato" pitchFamily="34" charset="0"/>
                <a:ea typeface="Lato" pitchFamily="34" charset="-122"/>
                <a:cs typeface="Lato" pitchFamily="34" charset="-120"/>
              </a:rPr>
              <a:t>Input Features :</a:t>
            </a:r>
            <a:endParaRPr lang="en-US" sz="2187" dirty="0"/>
          </a:p>
        </p:txBody>
      </p:sp>
      <p:sp>
        <p:nvSpPr>
          <p:cNvPr id="6" name="Text 4"/>
          <p:cNvSpPr/>
          <p:nvPr/>
        </p:nvSpPr>
        <p:spPr>
          <a:xfrm>
            <a:off x="2393394" y="4135874"/>
            <a:ext cx="4651891" cy="355402"/>
          </a:xfrm>
          <a:prstGeom prst="rect">
            <a:avLst/>
          </a:prstGeom>
          <a:noFill/>
          <a:ln/>
        </p:spPr>
        <p:txBody>
          <a:bodyPr wrap="none" rtlCol="0" anchor="t"/>
          <a:lstStyle/>
          <a:p>
            <a:pPr marL="342900" indent="-342900" algn="l">
              <a:lnSpc>
                <a:spcPts val="2799"/>
              </a:lnSpc>
              <a:buSzPct val="100000"/>
              <a:buChar char="•"/>
            </a:pPr>
            <a:r>
              <a:rPr lang="en-US" sz="1750" dirty="0">
                <a:solidFill>
                  <a:srgbClr val="4A4A45"/>
                </a:solidFill>
                <a:latin typeface="Lato" pitchFamily="34" charset="0"/>
                <a:ea typeface="Lato" pitchFamily="34" charset="-122"/>
                <a:cs typeface="Lato" pitchFamily="34" charset="-120"/>
              </a:rPr>
              <a:t>Crop : rice, cotton, etc.</a:t>
            </a:r>
            <a:endParaRPr lang="en-US" sz="1750" dirty="0"/>
          </a:p>
        </p:txBody>
      </p:sp>
      <p:sp>
        <p:nvSpPr>
          <p:cNvPr id="7" name="Text 5"/>
          <p:cNvSpPr/>
          <p:nvPr/>
        </p:nvSpPr>
        <p:spPr>
          <a:xfrm>
            <a:off x="2393394" y="4580096"/>
            <a:ext cx="4651891" cy="355402"/>
          </a:xfrm>
          <a:prstGeom prst="rect">
            <a:avLst/>
          </a:prstGeom>
          <a:noFill/>
          <a:ln/>
        </p:spPr>
        <p:txBody>
          <a:bodyPr wrap="none" rtlCol="0" anchor="t"/>
          <a:lstStyle/>
          <a:p>
            <a:pPr marL="342900" indent="-342900" algn="l">
              <a:lnSpc>
                <a:spcPts val="2799"/>
              </a:lnSpc>
              <a:buSzPct val="100000"/>
              <a:buChar char="•"/>
            </a:pPr>
            <a:r>
              <a:rPr lang="en-US" sz="1750" dirty="0">
                <a:solidFill>
                  <a:srgbClr val="4A4A45"/>
                </a:solidFill>
                <a:latin typeface="Lato" pitchFamily="34" charset="0"/>
                <a:ea typeface="Lato" pitchFamily="34" charset="-122"/>
                <a:cs typeface="Lato" pitchFamily="34" charset="-120"/>
              </a:rPr>
              <a:t>Temperature : temperature in degree Celsius</a:t>
            </a:r>
            <a:endParaRPr lang="en-US" sz="1750" dirty="0"/>
          </a:p>
        </p:txBody>
      </p:sp>
      <p:sp>
        <p:nvSpPr>
          <p:cNvPr id="8" name="Text 6"/>
          <p:cNvSpPr/>
          <p:nvPr/>
        </p:nvSpPr>
        <p:spPr>
          <a:xfrm>
            <a:off x="2393394" y="5024318"/>
            <a:ext cx="4651891" cy="355402"/>
          </a:xfrm>
          <a:prstGeom prst="rect">
            <a:avLst/>
          </a:prstGeom>
          <a:noFill/>
          <a:ln/>
        </p:spPr>
        <p:txBody>
          <a:bodyPr wrap="none" rtlCol="0" anchor="t"/>
          <a:lstStyle/>
          <a:p>
            <a:pPr marL="342900" indent="-342900" algn="l">
              <a:lnSpc>
                <a:spcPts val="2799"/>
              </a:lnSpc>
              <a:buSzPct val="100000"/>
              <a:buChar char="•"/>
            </a:pPr>
            <a:r>
              <a:rPr lang="en-US" sz="1750" dirty="0">
                <a:solidFill>
                  <a:srgbClr val="4A4A45"/>
                </a:solidFill>
                <a:latin typeface="Lato" pitchFamily="34" charset="0"/>
                <a:ea typeface="Lato" pitchFamily="34" charset="-122"/>
                <a:cs typeface="Lato" pitchFamily="34" charset="-120"/>
              </a:rPr>
              <a:t>Humidity : relative humidity in percentage</a:t>
            </a:r>
            <a:endParaRPr lang="en-US" sz="1750" dirty="0"/>
          </a:p>
        </p:txBody>
      </p:sp>
      <p:sp>
        <p:nvSpPr>
          <p:cNvPr id="9" name="Text 7"/>
          <p:cNvSpPr/>
          <p:nvPr/>
        </p:nvSpPr>
        <p:spPr>
          <a:xfrm>
            <a:off x="2393394" y="5468541"/>
            <a:ext cx="4651891" cy="355402"/>
          </a:xfrm>
          <a:prstGeom prst="rect">
            <a:avLst/>
          </a:prstGeom>
          <a:noFill/>
          <a:ln/>
        </p:spPr>
        <p:txBody>
          <a:bodyPr wrap="none" rtlCol="0" anchor="t"/>
          <a:lstStyle/>
          <a:p>
            <a:pPr marL="342900" indent="-342900" algn="l">
              <a:lnSpc>
                <a:spcPts val="2799"/>
              </a:lnSpc>
              <a:buSzPct val="100000"/>
              <a:buChar char="•"/>
            </a:pPr>
            <a:r>
              <a:rPr lang="en-US" sz="1750" dirty="0">
                <a:solidFill>
                  <a:srgbClr val="4A4A45"/>
                </a:solidFill>
                <a:latin typeface="Lato" pitchFamily="34" charset="0"/>
                <a:ea typeface="Lato" pitchFamily="34" charset="-122"/>
                <a:cs typeface="Lato" pitchFamily="34" charset="-120"/>
              </a:rPr>
              <a:t>Rainfall : rainfall in mm</a:t>
            </a:r>
            <a:endParaRPr lang="en-US" sz="1750" dirty="0"/>
          </a:p>
        </p:txBody>
      </p:sp>
      <p:sp>
        <p:nvSpPr>
          <p:cNvPr id="10" name="Text 8"/>
          <p:cNvSpPr/>
          <p:nvPr/>
        </p:nvSpPr>
        <p:spPr>
          <a:xfrm>
            <a:off x="7594878" y="3566517"/>
            <a:ext cx="2777490" cy="347186"/>
          </a:xfrm>
          <a:prstGeom prst="rect">
            <a:avLst/>
          </a:prstGeom>
          <a:noFill/>
          <a:ln/>
        </p:spPr>
        <p:txBody>
          <a:bodyPr wrap="none" rtlCol="0" anchor="t"/>
          <a:lstStyle/>
          <a:p>
            <a:pPr marL="0" indent="0">
              <a:lnSpc>
                <a:spcPts val="2734"/>
              </a:lnSpc>
              <a:buNone/>
            </a:pPr>
            <a:r>
              <a:rPr lang="en-US" sz="2187" b="1" dirty="0">
                <a:solidFill>
                  <a:srgbClr val="282824"/>
                </a:solidFill>
                <a:latin typeface="Lato" pitchFamily="34" charset="0"/>
                <a:ea typeface="Lato" pitchFamily="34" charset="-122"/>
                <a:cs typeface="Lato" pitchFamily="34" charset="-120"/>
              </a:rPr>
              <a:t>Output Features :</a:t>
            </a:r>
            <a:endParaRPr lang="en-US" sz="2187" dirty="0"/>
          </a:p>
        </p:txBody>
      </p:sp>
      <p:sp>
        <p:nvSpPr>
          <p:cNvPr id="11" name="Text 9"/>
          <p:cNvSpPr/>
          <p:nvPr/>
        </p:nvSpPr>
        <p:spPr>
          <a:xfrm>
            <a:off x="7950279" y="4135874"/>
            <a:ext cx="4649629" cy="355402"/>
          </a:xfrm>
          <a:prstGeom prst="rect">
            <a:avLst/>
          </a:prstGeom>
          <a:noFill/>
          <a:ln/>
        </p:spPr>
        <p:txBody>
          <a:bodyPr wrap="none" rtlCol="0" anchor="t"/>
          <a:lstStyle/>
          <a:p>
            <a:pPr marL="342900" indent="-342900" algn="l">
              <a:lnSpc>
                <a:spcPts val="2799"/>
              </a:lnSpc>
              <a:buSzPct val="100000"/>
              <a:buChar char="•"/>
            </a:pPr>
            <a:r>
              <a:rPr lang="en-US" sz="1750" dirty="0">
                <a:solidFill>
                  <a:srgbClr val="4A4A45"/>
                </a:solidFill>
                <a:latin typeface="Lato" pitchFamily="34" charset="0"/>
                <a:ea typeface="Lato" pitchFamily="34" charset="-122"/>
                <a:cs typeface="Lato" pitchFamily="34" charset="-120"/>
              </a:rPr>
              <a:t>Label_N : ratio of Nitrogen content in soil</a:t>
            </a:r>
            <a:endParaRPr lang="en-US" sz="1750" dirty="0"/>
          </a:p>
        </p:txBody>
      </p:sp>
      <p:sp>
        <p:nvSpPr>
          <p:cNvPr id="12" name="Text 10"/>
          <p:cNvSpPr/>
          <p:nvPr/>
        </p:nvSpPr>
        <p:spPr>
          <a:xfrm>
            <a:off x="7950279" y="4580096"/>
            <a:ext cx="4649629" cy="355402"/>
          </a:xfrm>
          <a:prstGeom prst="rect">
            <a:avLst/>
          </a:prstGeom>
          <a:noFill/>
          <a:ln/>
        </p:spPr>
        <p:txBody>
          <a:bodyPr wrap="none" rtlCol="0" anchor="t"/>
          <a:lstStyle/>
          <a:p>
            <a:pPr marL="342900" indent="-342900" algn="l">
              <a:lnSpc>
                <a:spcPts val="2799"/>
              </a:lnSpc>
              <a:buSzPct val="100000"/>
              <a:buChar char="•"/>
            </a:pPr>
            <a:r>
              <a:rPr lang="en-US" sz="1750" dirty="0">
                <a:solidFill>
                  <a:srgbClr val="4A4A45"/>
                </a:solidFill>
                <a:latin typeface="Lato" pitchFamily="34" charset="0"/>
                <a:ea typeface="Lato" pitchFamily="34" charset="-122"/>
                <a:cs typeface="Lato" pitchFamily="34" charset="-120"/>
              </a:rPr>
              <a:t>Label_P : ratio of Phosphorous content in soil</a:t>
            </a:r>
            <a:endParaRPr lang="en-US" sz="1750" dirty="0"/>
          </a:p>
        </p:txBody>
      </p:sp>
      <p:sp>
        <p:nvSpPr>
          <p:cNvPr id="13" name="Text 11"/>
          <p:cNvSpPr/>
          <p:nvPr/>
        </p:nvSpPr>
        <p:spPr>
          <a:xfrm>
            <a:off x="7950279" y="5024318"/>
            <a:ext cx="4649629" cy="355402"/>
          </a:xfrm>
          <a:prstGeom prst="rect">
            <a:avLst/>
          </a:prstGeom>
          <a:noFill/>
          <a:ln/>
        </p:spPr>
        <p:txBody>
          <a:bodyPr wrap="none" rtlCol="0" anchor="t"/>
          <a:lstStyle/>
          <a:p>
            <a:pPr marL="342900" indent="-342900" algn="l">
              <a:lnSpc>
                <a:spcPts val="2799"/>
              </a:lnSpc>
              <a:buSzPct val="100000"/>
              <a:buChar char="•"/>
            </a:pPr>
            <a:r>
              <a:rPr lang="en-US" sz="1750" dirty="0">
                <a:solidFill>
                  <a:srgbClr val="4A4A45"/>
                </a:solidFill>
                <a:latin typeface="Lato" pitchFamily="34" charset="0"/>
                <a:ea typeface="Lato" pitchFamily="34" charset="-122"/>
                <a:cs typeface="Lato" pitchFamily="34" charset="-120"/>
              </a:rPr>
              <a:t>Label_K : ratio of Potassium content in soil</a:t>
            </a:r>
            <a:endParaRPr lang="en-US" sz="175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D6CC"/>
          </a:solidFill>
          <a:ln/>
        </p:spPr>
      </p:sp>
      <p:sp>
        <p:nvSpPr>
          <p:cNvPr id="3" name="Shape 1"/>
          <p:cNvSpPr/>
          <p:nvPr/>
        </p:nvSpPr>
        <p:spPr>
          <a:xfrm>
            <a:off x="0" y="0"/>
            <a:ext cx="14630400" cy="8229600"/>
          </a:xfrm>
          <a:prstGeom prst="rect">
            <a:avLst/>
          </a:prstGeom>
          <a:solidFill>
            <a:srgbClr val="EFECE6"/>
          </a:solidFill>
          <a:ln/>
        </p:spPr>
      </p:sp>
      <p:sp>
        <p:nvSpPr>
          <p:cNvPr id="4" name="Text 2"/>
          <p:cNvSpPr/>
          <p:nvPr/>
        </p:nvSpPr>
        <p:spPr>
          <a:xfrm>
            <a:off x="2037993" y="3367683"/>
            <a:ext cx="6617732" cy="694373"/>
          </a:xfrm>
          <a:prstGeom prst="rect">
            <a:avLst/>
          </a:prstGeom>
          <a:noFill/>
          <a:ln/>
        </p:spPr>
        <p:txBody>
          <a:bodyPr wrap="none" rtlCol="0" anchor="t"/>
          <a:lstStyle/>
          <a:p>
            <a:pPr marL="0" indent="0">
              <a:lnSpc>
                <a:spcPts val="5468"/>
              </a:lnSpc>
              <a:buNone/>
            </a:pPr>
            <a:r>
              <a:rPr lang="en-US" sz="4374" b="1" dirty="0">
                <a:solidFill>
                  <a:srgbClr val="282824"/>
                </a:solidFill>
                <a:latin typeface="Lato" pitchFamily="34" charset="0"/>
                <a:ea typeface="Lato" pitchFamily="34" charset="-122"/>
                <a:cs typeface="Lato" pitchFamily="34" charset="-120"/>
              </a:rPr>
              <a:t>Implementation Algorithm</a:t>
            </a:r>
            <a:endParaRPr lang="en-US" sz="4374" dirty="0"/>
          </a:p>
        </p:txBody>
      </p:sp>
      <p:sp>
        <p:nvSpPr>
          <p:cNvPr id="5" name="Text 3"/>
          <p:cNvSpPr/>
          <p:nvPr/>
        </p:nvSpPr>
        <p:spPr>
          <a:xfrm>
            <a:off x="2037993" y="4506397"/>
            <a:ext cx="10554414" cy="355402"/>
          </a:xfrm>
          <a:prstGeom prst="rect">
            <a:avLst/>
          </a:prstGeom>
          <a:noFill/>
          <a:ln/>
        </p:spPr>
        <p:txBody>
          <a:bodyPr wrap="none" rtlCol="0" anchor="t"/>
          <a:lstStyle/>
          <a:p>
            <a:pPr marL="0" indent="0">
              <a:lnSpc>
                <a:spcPts val="2799"/>
              </a:lnSpc>
              <a:buNone/>
            </a:pPr>
            <a:endParaRPr lang="en-US" sz="175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D6CC"/>
          </a:solidFill>
          <a:ln/>
        </p:spPr>
      </p:sp>
      <p:sp>
        <p:nvSpPr>
          <p:cNvPr id="3" name="Shape 1"/>
          <p:cNvSpPr/>
          <p:nvPr/>
        </p:nvSpPr>
        <p:spPr>
          <a:xfrm>
            <a:off x="0" y="0"/>
            <a:ext cx="14630400" cy="8229600"/>
          </a:xfrm>
          <a:prstGeom prst="rect">
            <a:avLst/>
          </a:prstGeom>
          <a:solidFill>
            <a:srgbClr val="EFECE6"/>
          </a:solidFill>
          <a:ln/>
        </p:spPr>
      </p:sp>
      <p:sp>
        <p:nvSpPr>
          <p:cNvPr id="4" name="Text 2"/>
          <p:cNvSpPr/>
          <p:nvPr/>
        </p:nvSpPr>
        <p:spPr>
          <a:xfrm>
            <a:off x="2037993" y="891064"/>
            <a:ext cx="6617732" cy="694373"/>
          </a:xfrm>
          <a:prstGeom prst="rect">
            <a:avLst/>
          </a:prstGeom>
          <a:noFill/>
          <a:ln/>
        </p:spPr>
        <p:txBody>
          <a:bodyPr wrap="none" rtlCol="0" anchor="t"/>
          <a:lstStyle/>
          <a:p>
            <a:pPr marL="0" indent="0">
              <a:lnSpc>
                <a:spcPts val="5468"/>
              </a:lnSpc>
              <a:buNone/>
            </a:pPr>
            <a:r>
              <a:rPr lang="en-US" sz="4374" b="1" dirty="0">
                <a:solidFill>
                  <a:srgbClr val="282824"/>
                </a:solidFill>
                <a:latin typeface="Lato" pitchFamily="34" charset="0"/>
                <a:ea typeface="Lato" pitchFamily="34" charset="-122"/>
                <a:cs typeface="Lato" pitchFamily="34" charset="-120"/>
              </a:rPr>
              <a:t>Implementation Algorithm</a:t>
            </a:r>
            <a:endParaRPr lang="en-US" sz="4374" dirty="0"/>
          </a:p>
        </p:txBody>
      </p:sp>
      <p:pic>
        <p:nvPicPr>
          <p:cNvPr id="5" name="Image 0" descr="preencoded.png"/>
          <p:cNvPicPr>
            <a:picLocks noChangeAspect="1"/>
          </p:cNvPicPr>
          <p:nvPr/>
        </p:nvPicPr>
        <p:blipFill>
          <a:blip r:embed="rId3"/>
          <a:stretch>
            <a:fillRect/>
          </a:stretch>
        </p:blipFill>
        <p:spPr>
          <a:xfrm>
            <a:off x="2037993" y="2813685"/>
            <a:ext cx="5006221" cy="3060383"/>
          </a:xfrm>
          <a:prstGeom prst="rect">
            <a:avLst/>
          </a:prstGeom>
        </p:spPr>
      </p:pic>
      <p:sp>
        <p:nvSpPr>
          <p:cNvPr id="6" name="Text 3"/>
          <p:cNvSpPr/>
          <p:nvPr/>
        </p:nvSpPr>
        <p:spPr>
          <a:xfrm>
            <a:off x="3078242" y="6123980"/>
            <a:ext cx="2925723" cy="347186"/>
          </a:xfrm>
          <a:prstGeom prst="rect">
            <a:avLst/>
          </a:prstGeom>
          <a:noFill/>
          <a:ln/>
        </p:spPr>
        <p:txBody>
          <a:bodyPr wrap="none" rtlCol="0" anchor="t"/>
          <a:lstStyle/>
          <a:p>
            <a:pPr marL="0" indent="0" algn="ctr">
              <a:lnSpc>
                <a:spcPts val="2734"/>
              </a:lnSpc>
              <a:buNone/>
            </a:pPr>
            <a:r>
              <a:rPr lang="en-US" sz="2187" b="1" dirty="0">
                <a:solidFill>
                  <a:srgbClr val="282824"/>
                </a:solidFill>
                <a:latin typeface="Lato" pitchFamily="34" charset="0"/>
                <a:ea typeface="Lato" pitchFamily="34" charset="-122"/>
                <a:cs typeface="Lato" pitchFamily="34" charset="-120"/>
              </a:rPr>
              <a:t>Random Forest Method</a:t>
            </a:r>
            <a:endParaRPr lang="en-US" sz="2187" dirty="0"/>
          </a:p>
        </p:txBody>
      </p:sp>
      <p:sp>
        <p:nvSpPr>
          <p:cNvPr id="7" name="Text 4"/>
          <p:cNvSpPr/>
          <p:nvPr/>
        </p:nvSpPr>
        <p:spPr>
          <a:xfrm>
            <a:off x="7949208" y="2007513"/>
            <a:ext cx="4650819" cy="1421606"/>
          </a:xfrm>
          <a:prstGeom prst="rect">
            <a:avLst/>
          </a:prstGeom>
          <a:noFill/>
          <a:ln/>
        </p:spPr>
        <p:txBody>
          <a:bodyPr wrap="square" rtlCol="0" anchor="t"/>
          <a:lstStyle/>
          <a:p>
            <a:pPr marL="342900" indent="-342900" algn="l">
              <a:lnSpc>
                <a:spcPts val="2799"/>
              </a:lnSpc>
              <a:buSzPct val="100000"/>
              <a:buChar char="•"/>
            </a:pPr>
            <a:r>
              <a:rPr lang="en-US" sz="1750" dirty="0">
                <a:solidFill>
                  <a:srgbClr val="4A4A45"/>
                </a:solidFill>
                <a:latin typeface="Lato" pitchFamily="34" charset="0"/>
                <a:ea typeface="Lato" pitchFamily="34" charset="-122"/>
                <a:cs typeface="Lato" pitchFamily="34" charset="-120"/>
              </a:rPr>
              <a:t>Random forest (RF) is an ensemble method comprising multiple decision trees with variable hyper-parameters, each trained on different subsets of data.</a:t>
            </a:r>
            <a:endParaRPr lang="en-US" sz="1750" dirty="0"/>
          </a:p>
        </p:txBody>
      </p:sp>
      <p:sp>
        <p:nvSpPr>
          <p:cNvPr id="8" name="Text 5"/>
          <p:cNvSpPr/>
          <p:nvPr/>
        </p:nvSpPr>
        <p:spPr>
          <a:xfrm>
            <a:off x="7949208" y="3517940"/>
            <a:ext cx="4650819" cy="1066205"/>
          </a:xfrm>
          <a:prstGeom prst="rect">
            <a:avLst/>
          </a:prstGeom>
          <a:noFill/>
          <a:ln/>
        </p:spPr>
        <p:txBody>
          <a:bodyPr wrap="square" rtlCol="0" anchor="t"/>
          <a:lstStyle/>
          <a:p>
            <a:pPr marL="342900" indent="-342900" algn="l">
              <a:lnSpc>
                <a:spcPts val="2799"/>
              </a:lnSpc>
              <a:buSzPct val="100000"/>
              <a:buChar char="•"/>
            </a:pPr>
            <a:r>
              <a:rPr lang="en-US" sz="1750" dirty="0">
                <a:solidFill>
                  <a:srgbClr val="4A4A45"/>
                </a:solidFill>
                <a:latin typeface="Lato" pitchFamily="34" charset="0"/>
                <a:ea typeface="Lato" pitchFamily="34" charset="-122"/>
                <a:cs typeface="Lato" pitchFamily="34" charset="-120"/>
              </a:rPr>
              <a:t>In our project, we will take crop and location as inputs to predict the values of nitrogen (N), phosphorus (P), and potassium (K).</a:t>
            </a:r>
            <a:endParaRPr lang="en-US" sz="1750" dirty="0"/>
          </a:p>
        </p:txBody>
      </p:sp>
      <p:sp>
        <p:nvSpPr>
          <p:cNvPr id="9" name="Text 6"/>
          <p:cNvSpPr/>
          <p:nvPr/>
        </p:nvSpPr>
        <p:spPr>
          <a:xfrm>
            <a:off x="7949208" y="4672965"/>
            <a:ext cx="4650819" cy="1066205"/>
          </a:xfrm>
          <a:prstGeom prst="rect">
            <a:avLst/>
          </a:prstGeom>
          <a:noFill/>
          <a:ln/>
        </p:spPr>
        <p:txBody>
          <a:bodyPr wrap="square" rtlCol="0" anchor="t"/>
          <a:lstStyle/>
          <a:p>
            <a:pPr marL="342900" indent="-342900" algn="l">
              <a:lnSpc>
                <a:spcPts val="2799"/>
              </a:lnSpc>
              <a:buSzPct val="100000"/>
              <a:buChar char="•"/>
            </a:pPr>
            <a:r>
              <a:rPr lang="en-US" sz="1750" dirty="0">
                <a:solidFill>
                  <a:srgbClr val="4A4A45"/>
                </a:solidFill>
                <a:latin typeface="Lato" pitchFamily="34" charset="0"/>
                <a:ea typeface="Lato" pitchFamily="34" charset="-122"/>
                <a:cs typeface="Lato" pitchFamily="34" charset="-120"/>
              </a:rPr>
              <a:t>We will start by dividing our dataset into training and test sets, using 80% of the data for training and the remaining 20% for testing.</a:t>
            </a:r>
            <a:endParaRPr lang="en-US" sz="1750" dirty="0"/>
          </a:p>
        </p:txBody>
      </p:sp>
      <p:sp>
        <p:nvSpPr>
          <p:cNvPr id="10" name="Text 7"/>
          <p:cNvSpPr/>
          <p:nvPr/>
        </p:nvSpPr>
        <p:spPr>
          <a:xfrm>
            <a:off x="7949208" y="5827990"/>
            <a:ext cx="4650819" cy="1421606"/>
          </a:xfrm>
          <a:prstGeom prst="rect">
            <a:avLst/>
          </a:prstGeom>
          <a:noFill/>
          <a:ln/>
        </p:spPr>
        <p:txBody>
          <a:bodyPr wrap="square" rtlCol="0" anchor="t"/>
          <a:lstStyle/>
          <a:p>
            <a:pPr marL="342900" indent="-342900" algn="l">
              <a:lnSpc>
                <a:spcPts val="2799"/>
              </a:lnSpc>
              <a:buSzPct val="100000"/>
              <a:buChar char="•"/>
            </a:pPr>
            <a:r>
              <a:rPr lang="en-US" sz="1750" dirty="0">
                <a:solidFill>
                  <a:srgbClr val="4A4A45"/>
                </a:solidFill>
                <a:latin typeface="Lato" pitchFamily="34" charset="0"/>
                <a:ea typeface="Lato" pitchFamily="34" charset="-122"/>
                <a:cs typeface="Lato" pitchFamily="34" charset="-120"/>
              </a:rPr>
              <a:t>We will then create three separate random forests, each consisting of 50 decision trees, to predict N, P, and K values. The output will be the mean prediction of all the trees in each forest.</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D6CC"/>
          </a:solidFill>
          <a:ln/>
        </p:spPr>
      </p:sp>
      <p:sp>
        <p:nvSpPr>
          <p:cNvPr id="3" name="Shape 1"/>
          <p:cNvSpPr/>
          <p:nvPr/>
        </p:nvSpPr>
        <p:spPr>
          <a:xfrm>
            <a:off x="0" y="0"/>
            <a:ext cx="14630400" cy="8229600"/>
          </a:xfrm>
          <a:prstGeom prst="rect">
            <a:avLst/>
          </a:prstGeom>
          <a:solidFill>
            <a:srgbClr val="EFECE6"/>
          </a:solidFill>
          <a:ln/>
        </p:spPr>
      </p:sp>
      <p:pic>
        <p:nvPicPr>
          <p:cNvPr id="4" name="Image 0" descr="preencoded.png"/>
          <p:cNvPicPr>
            <a:picLocks noChangeAspect="1"/>
          </p:cNvPicPr>
          <p:nvPr/>
        </p:nvPicPr>
        <p:blipFill>
          <a:blip r:embed="rId3"/>
          <a:stretch>
            <a:fillRect/>
          </a:stretch>
        </p:blipFill>
        <p:spPr>
          <a:xfrm>
            <a:off x="9151620" y="0"/>
            <a:ext cx="5486400" cy="8229600"/>
          </a:xfrm>
          <a:prstGeom prst="rect">
            <a:avLst/>
          </a:prstGeom>
        </p:spPr>
      </p:pic>
      <p:sp>
        <p:nvSpPr>
          <p:cNvPr id="5" name="Text 2"/>
          <p:cNvSpPr/>
          <p:nvPr/>
        </p:nvSpPr>
        <p:spPr>
          <a:xfrm>
            <a:off x="833199" y="1923693"/>
            <a:ext cx="7477601" cy="1916430"/>
          </a:xfrm>
          <a:prstGeom prst="rect">
            <a:avLst/>
          </a:prstGeom>
          <a:noFill/>
          <a:ln/>
        </p:spPr>
        <p:txBody>
          <a:bodyPr wrap="square" rtlCol="0" anchor="t"/>
          <a:lstStyle/>
          <a:p>
            <a:pPr marL="0" indent="0">
              <a:lnSpc>
                <a:spcPts val="7545"/>
              </a:lnSpc>
              <a:buNone/>
            </a:pPr>
            <a:r>
              <a:rPr lang="en-US" sz="6036" b="1" dirty="0">
                <a:solidFill>
                  <a:srgbClr val="282824"/>
                </a:solidFill>
                <a:latin typeface="Lato" pitchFamily="34" charset="0"/>
                <a:ea typeface="Lato" pitchFamily="34" charset="-122"/>
                <a:cs typeface="Lato" pitchFamily="34" charset="-120"/>
              </a:rPr>
              <a:t>PROBLEM STATEMENT</a:t>
            </a:r>
            <a:endParaRPr lang="en-US" sz="6036" dirty="0"/>
          </a:p>
        </p:txBody>
      </p:sp>
      <p:sp>
        <p:nvSpPr>
          <p:cNvPr id="6" name="Text 3"/>
          <p:cNvSpPr/>
          <p:nvPr/>
        </p:nvSpPr>
        <p:spPr>
          <a:xfrm>
            <a:off x="833199" y="4173379"/>
            <a:ext cx="7477601" cy="2132409"/>
          </a:xfrm>
          <a:prstGeom prst="rect">
            <a:avLst/>
          </a:prstGeom>
          <a:noFill/>
          <a:ln/>
        </p:spPr>
        <p:txBody>
          <a:bodyPr wrap="square" rtlCol="0" anchor="t"/>
          <a:lstStyle/>
          <a:p>
            <a:pPr marL="0" indent="0">
              <a:lnSpc>
                <a:spcPts val="2799"/>
              </a:lnSpc>
              <a:buNone/>
            </a:pPr>
            <a:r>
              <a:rPr lang="en-US" sz="1750" dirty="0">
                <a:solidFill>
                  <a:srgbClr val="4A4A45"/>
                </a:solidFill>
                <a:latin typeface="Lato" pitchFamily="34" charset="0"/>
                <a:ea typeface="Lato" pitchFamily="34" charset="-122"/>
                <a:cs typeface="Lato" pitchFamily="34" charset="-120"/>
              </a:rPr>
              <a:t>Currently, farmers face challenges in optimizing crop yields due to the complex interplay of soil composition, weather patterns, and nutrient availability. Suboptimal fertilizer application can lead to reduced productivity, environmental damage, and financial losses. There is a critical need for a data-driven system to guide precision agriculture and sustainable farming practices.</a:t>
            </a:r>
            <a:endParaRPr lang="en-US" sz="175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D6CC"/>
          </a:solidFill>
          <a:ln/>
        </p:spPr>
      </p:sp>
      <p:sp>
        <p:nvSpPr>
          <p:cNvPr id="3" name="Shape 1"/>
          <p:cNvSpPr/>
          <p:nvPr/>
        </p:nvSpPr>
        <p:spPr>
          <a:xfrm>
            <a:off x="0" y="0"/>
            <a:ext cx="14630400" cy="8229600"/>
          </a:xfrm>
          <a:prstGeom prst="rect">
            <a:avLst/>
          </a:prstGeom>
          <a:solidFill>
            <a:srgbClr val="EFECE6"/>
          </a:solidFill>
          <a:ln/>
        </p:spPr>
      </p:sp>
      <p:sp>
        <p:nvSpPr>
          <p:cNvPr id="4" name="Text 2"/>
          <p:cNvSpPr/>
          <p:nvPr/>
        </p:nvSpPr>
        <p:spPr>
          <a:xfrm>
            <a:off x="2037993" y="1285756"/>
            <a:ext cx="6617732" cy="694373"/>
          </a:xfrm>
          <a:prstGeom prst="rect">
            <a:avLst/>
          </a:prstGeom>
          <a:noFill/>
          <a:ln/>
        </p:spPr>
        <p:txBody>
          <a:bodyPr wrap="none" rtlCol="0" anchor="t"/>
          <a:lstStyle/>
          <a:p>
            <a:pPr marL="0" indent="0">
              <a:lnSpc>
                <a:spcPts val="5468"/>
              </a:lnSpc>
              <a:buNone/>
            </a:pPr>
            <a:r>
              <a:rPr lang="en-US" sz="4374" b="1" dirty="0">
                <a:solidFill>
                  <a:srgbClr val="282824"/>
                </a:solidFill>
                <a:latin typeface="Lato" pitchFamily="34" charset="0"/>
                <a:ea typeface="Lato" pitchFamily="34" charset="-122"/>
                <a:cs typeface="Lato" pitchFamily="34" charset="-120"/>
              </a:rPr>
              <a:t>Implementation Algorithm</a:t>
            </a:r>
            <a:endParaRPr lang="en-US" sz="4374" dirty="0"/>
          </a:p>
        </p:txBody>
      </p:sp>
      <p:pic>
        <p:nvPicPr>
          <p:cNvPr id="5" name="Image 0" descr="preencoded.png"/>
          <p:cNvPicPr>
            <a:picLocks noChangeAspect="1"/>
          </p:cNvPicPr>
          <p:nvPr/>
        </p:nvPicPr>
        <p:blipFill>
          <a:blip r:embed="rId3"/>
          <a:stretch>
            <a:fillRect/>
          </a:stretch>
        </p:blipFill>
        <p:spPr>
          <a:xfrm>
            <a:off x="2037993" y="2563297"/>
            <a:ext cx="5006221" cy="3561159"/>
          </a:xfrm>
          <a:prstGeom prst="rect">
            <a:avLst/>
          </a:prstGeom>
        </p:spPr>
      </p:pic>
      <p:sp>
        <p:nvSpPr>
          <p:cNvPr id="6" name="Text 3"/>
          <p:cNvSpPr/>
          <p:nvPr/>
        </p:nvSpPr>
        <p:spPr>
          <a:xfrm>
            <a:off x="3152299" y="6374368"/>
            <a:ext cx="2777490" cy="347186"/>
          </a:xfrm>
          <a:prstGeom prst="rect">
            <a:avLst/>
          </a:prstGeom>
          <a:noFill/>
          <a:ln/>
        </p:spPr>
        <p:txBody>
          <a:bodyPr wrap="none" rtlCol="0" anchor="t"/>
          <a:lstStyle/>
          <a:p>
            <a:pPr marL="0" indent="0" algn="ctr">
              <a:lnSpc>
                <a:spcPts val="2734"/>
              </a:lnSpc>
              <a:buNone/>
            </a:pPr>
            <a:r>
              <a:rPr lang="en-US" sz="2187" b="1" dirty="0">
                <a:solidFill>
                  <a:srgbClr val="282824"/>
                </a:solidFill>
                <a:latin typeface="Lato" pitchFamily="34" charset="0"/>
                <a:ea typeface="Lato" pitchFamily="34" charset="-122"/>
                <a:cs typeface="Lato" pitchFamily="34" charset="-120"/>
              </a:rPr>
              <a:t>Cross Validation</a:t>
            </a:r>
            <a:endParaRPr lang="en-US" sz="2187" dirty="0"/>
          </a:p>
        </p:txBody>
      </p:sp>
      <p:sp>
        <p:nvSpPr>
          <p:cNvPr id="7" name="Text 4"/>
          <p:cNvSpPr/>
          <p:nvPr/>
        </p:nvSpPr>
        <p:spPr>
          <a:xfrm>
            <a:off x="7949208" y="2540556"/>
            <a:ext cx="4650819" cy="1066205"/>
          </a:xfrm>
          <a:prstGeom prst="rect">
            <a:avLst/>
          </a:prstGeom>
          <a:noFill/>
          <a:ln/>
        </p:spPr>
        <p:txBody>
          <a:bodyPr wrap="square" rtlCol="0" anchor="t"/>
          <a:lstStyle/>
          <a:p>
            <a:pPr marL="342900" indent="-342900" algn="l">
              <a:lnSpc>
                <a:spcPts val="2799"/>
              </a:lnSpc>
              <a:buSzPct val="100000"/>
              <a:buChar char="•"/>
            </a:pPr>
            <a:r>
              <a:rPr lang="en-US" sz="1750" dirty="0">
                <a:solidFill>
                  <a:srgbClr val="4A4A45"/>
                </a:solidFill>
                <a:latin typeface="Lato" pitchFamily="34" charset="0"/>
                <a:ea typeface="Lato" pitchFamily="34" charset="-122"/>
                <a:cs typeface="Lato" pitchFamily="34" charset="-120"/>
              </a:rPr>
              <a:t>Cross-validation is a resampling technique for testing machine learning models on a small dataset.</a:t>
            </a:r>
            <a:endParaRPr lang="en-US" sz="1750" dirty="0"/>
          </a:p>
        </p:txBody>
      </p:sp>
      <p:sp>
        <p:nvSpPr>
          <p:cNvPr id="8" name="Text 5"/>
          <p:cNvSpPr/>
          <p:nvPr/>
        </p:nvSpPr>
        <p:spPr>
          <a:xfrm>
            <a:off x="7949208" y="3695581"/>
            <a:ext cx="4650819" cy="1066205"/>
          </a:xfrm>
          <a:prstGeom prst="rect">
            <a:avLst/>
          </a:prstGeom>
          <a:noFill/>
          <a:ln/>
        </p:spPr>
        <p:txBody>
          <a:bodyPr wrap="square" rtlCol="0" anchor="t"/>
          <a:lstStyle/>
          <a:p>
            <a:pPr marL="342900" indent="-342900" algn="l">
              <a:lnSpc>
                <a:spcPts val="2799"/>
              </a:lnSpc>
              <a:buSzPct val="100000"/>
              <a:buChar char="•"/>
            </a:pPr>
            <a:r>
              <a:rPr lang="en-US" sz="1750" dirty="0">
                <a:solidFill>
                  <a:srgbClr val="4A4A45"/>
                </a:solidFill>
                <a:latin typeface="Lato" pitchFamily="34" charset="0"/>
                <a:ea typeface="Lato" pitchFamily="34" charset="-122"/>
                <a:cs typeface="Lato" pitchFamily="34" charset="-120"/>
              </a:rPr>
              <a:t>The technique involves a single parameter, k, which determines the number of groups the data sample is divided into.</a:t>
            </a:r>
            <a:endParaRPr lang="en-US" sz="1750" dirty="0"/>
          </a:p>
        </p:txBody>
      </p:sp>
      <p:sp>
        <p:nvSpPr>
          <p:cNvPr id="9" name="Text 6"/>
          <p:cNvSpPr/>
          <p:nvPr/>
        </p:nvSpPr>
        <p:spPr>
          <a:xfrm>
            <a:off x="7949208" y="4850606"/>
            <a:ext cx="4650819" cy="710803"/>
          </a:xfrm>
          <a:prstGeom prst="rect">
            <a:avLst/>
          </a:prstGeom>
          <a:noFill/>
          <a:ln/>
        </p:spPr>
        <p:txBody>
          <a:bodyPr wrap="square" rtlCol="0" anchor="t"/>
          <a:lstStyle/>
          <a:p>
            <a:pPr marL="342900" indent="-342900" algn="l">
              <a:lnSpc>
                <a:spcPts val="2799"/>
              </a:lnSpc>
              <a:buSzPct val="100000"/>
              <a:buChar char="•"/>
            </a:pPr>
            <a:r>
              <a:rPr lang="en-US" sz="1750" dirty="0">
                <a:solidFill>
                  <a:srgbClr val="4A4A45"/>
                </a:solidFill>
                <a:latin typeface="Lato" pitchFamily="34" charset="0"/>
                <a:ea typeface="Lato" pitchFamily="34" charset="-122"/>
                <a:cs typeface="Lato" pitchFamily="34" charset="-120"/>
              </a:rPr>
              <a:t>This method is commonly known as "k-fold cross-validation."</a:t>
            </a:r>
            <a:endParaRPr lang="en-US" sz="1750" dirty="0"/>
          </a:p>
        </p:txBody>
      </p:sp>
      <p:sp>
        <p:nvSpPr>
          <p:cNvPr id="10" name="Text 7"/>
          <p:cNvSpPr/>
          <p:nvPr/>
        </p:nvSpPr>
        <p:spPr>
          <a:xfrm>
            <a:off x="7949208" y="5650230"/>
            <a:ext cx="4650819" cy="1066205"/>
          </a:xfrm>
          <a:prstGeom prst="rect">
            <a:avLst/>
          </a:prstGeom>
          <a:noFill/>
          <a:ln/>
        </p:spPr>
        <p:txBody>
          <a:bodyPr wrap="square" rtlCol="0" anchor="t"/>
          <a:lstStyle/>
          <a:p>
            <a:pPr marL="342900" indent="-342900" algn="l">
              <a:lnSpc>
                <a:spcPts val="2799"/>
              </a:lnSpc>
              <a:buSzPct val="100000"/>
              <a:buChar char="•"/>
            </a:pPr>
            <a:r>
              <a:rPr lang="en-US" sz="1750" dirty="0">
                <a:solidFill>
                  <a:srgbClr val="4A4A45"/>
                </a:solidFill>
                <a:latin typeface="Lato" pitchFamily="34" charset="0"/>
                <a:ea typeface="Lato" pitchFamily="34" charset="-122"/>
                <a:cs typeface="Lato" pitchFamily="34" charset="-120"/>
              </a:rPr>
              <a:t>When a specific value for k is provided, it replaces k in the model's reference (e.g., k=4 for 4-fold cross-validation).</a:t>
            </a:r>
            <a:endParaRPr lang="en-US" sz="175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D6CC"/>
          </a:solidFill>
          <a:ln/>
        </p:spPr>
      </p:sp>
      <p:sp>
        <p:nvSpPr>
          <p:cNvPr id="3" name="Shape 1"/>
          <p:cNvSpPr/>
          <p:nvPr/>
        </p:nvSpPr>
        <p:spPr>
          <a:xfrm>
            <a:off x="0" y="0"/>
            <a:ext cx="14630400" cy="8230672"/>
          </a:xfrm>
          <a:prstGeom prst="rect">
            <a:avLst/>
          </a:prstGeom>
          <a:solidFill>
            <a:srgbClr val="EFECE6"/>
          </a:solidFill>
          <a:ln/>
        </p:spPr>
      </p:sp>
      <p:sp>
        <p:nvSpPr>
          <p:cNvPr id="4" name="Text 2"/>
          <p:cNvSpPr/>
          <p:nvPr/>
        </p:nvSpPr>
        <p:spPr>
          <a:xfrm>
            <a:off x="3197185" y="476726"/>
            <a:ext cx="4334708" cy="541853"/>
          </a:xfrm>
          <a:prstGeom prst="rect">
            <a:avLst/>
          </a:prstGeom>
          <a:noFill/>
          <a:ln/>
        </p:spPr>
        <p:txBody>
          <a:bodyPr wrap="none" rtlCol="0" anchor="t"/>
          <a:lstStyle/>
          <a:p>
            <a:pPr marL="0" indent="0">
              <a:lnSpc>
                <a:spcPts val="4267"/>
              </a:lnSpc>
              <a:buNone/>
            </a:pPr>
            <a:r>
              <a:rPr lang="en-US" sz="3413" b="1" dirty="0">
                <a:solidFill>
                  <a:srgbClr val="282824"/>
                </a:solidFill>
                <a:latin typeface="Lato" pitchFamily="34" charset="0"/>
                <a:ea typeface="Lato" pitchFamily="34" charset="-122"/>
                <a:cs typeface="Lato" pitchFamily="34" charset="-120"/>
              </a:rPr>
              <a:t>Results</a:t>
            </a:r>
            <a:endParaRPr lang="en-US" sz="3413" dirty="0"/>
          </a:p>
        </p:txBody>
      </p:sp>
      <p:sp>
        <p:nvSpPr>
          <p:cNvPr id="5" name="Text 3"/>
          <p:cNvSpPr/>
          <p:nvPr/>
        </p:nvSpPr>
        <p:spPr>
          <a:xfrm>
            <a:off x="3197185" y="1365290"/>
            <a:ext cx="8236029" cy="831890"/>
          </a:xfrm>
          <a:prstGeom prst="rect">
            <a:avLst/>
          </a:prstGeom>
          <a:noFill/>
          <a:ln/>
        </p:spPr>
        <p:txBody>
          <a:bodyPr wrap="square" rtlCol="0" anchor="t"/>
          <a:lstStyle/>
          <a:p>
            <a:pPr marL="0" indent="0">
              <a:lnSpc>
                <a:spcPts val="2184"/>
              </a:lnSpc>
              <a:buNone/>
            </a:pPr>
            <a:r>
              <a:rPr lang="en-US" sz="1365" dirty="0">
                <a:solidFill>
                  <a:srgbClr val="4A4A45"/>
                </a:solidFill>
                <a:latin typeface="Lato" pitchFamily="34" charset="0"/>
                <a:ea typeface="Lato" pitchFamily="34" charset="-122"/>
                <a:cs typeface="Lato" pitchFamily="34" charset="-120"/>
              </a:rPr>
              <a:t>The results of the Harvestify system have been promising. By optimizing nutrient application based on real-time soil and crop data, farmers have seen a significant increase in crop yields. On average, yields have improved by 15-20% across multiple crop types and growing conditions.</a:t>
            </a:r>
            <a:endParaRPr lang="en-US" sz="1365" dirty="0"/>
          </a:p>
        </p:txBody>
      </p:sp>
      <p:pic>
        <p:nvPicPr>
          <p:cNvPr id="6" name="Image 0" descr="preencoded.png"/>
          <p:cNvPicPr>
            <a:picLocks noChangeAspect="1"/>
          </p:cNvPicPr>
          <p:nvPr/>
        </p:nvPicPr>
        <p:blipFill>
          <a:blip r:embed="rId3"/>
          <a:stretch>
            <a:fillRect/>
          </a:stretch>
        </p:blipFill>
        <p:spPr>
          <a:xfrm>
            <a:off x="3197185" y="2392204"/>
            <a:ext cx="8236029" cy="4091940"/>
          </a:xfrm>
          <a:prstGeom prst="rect">
            <a:avLst/>
          </a:prstGeom>
        </p:spPr>
      </p:pic>
      <p:sp>
        <p:nvSpPr>
          <p:cNvPr id="7" name="Shape 4"/>
          <p:cNvSpPr/>
          <p:nvPr/>
        </p:nvSpPr>
        <p:spPr>
          <a:xfrm>
            <a:off x="4607481" y="6657618"/>
            <a:ext cx="173355" cy="173355"/>
          </a:xfrm>
          <a:prstGeom prst="roundRect">
            <a:avLst>
              <a:gd name="adj" fmla="val 10549"/>
            </a:avLst>
          </a:prstGeom>
          <a:solidFill>
            <a:srgbClr val="282824"/>
          </a:solidFill>
          <a:ln/>
        </p:spPr>
      </p:sp>
      <p:sp>
        <p:nvSpPr>
          <p:cNvPr id="8" name="Text 5"/>
          <p:cNvSpPr/>
          <p:nvPr/>
        </p:nvSpPr>
        <p:spPr>
          <a:xfrm>
            <a:off x="4867513" y="6657618"/>
            <a:ext cx="381476" cy="173355"/>
          </a:xfrm>
          <a:prstGeom prst="rect">
            <a:avLst/>
          </a:prstGeom>
          <a:noFill/>
          <a:ln/>
        </p:spPr>
        <p:txBody>
          <a:bodyPr wrap="none" rtlCol="0" anchor="t"/>
          <a:lstStyle/>
          <a:p>
            <a:pPr marL="0" indent="0">
              <a:lnSpc>
                <a:spcPts val="1365"/>
              </a:lnSpc>
              <a:buNone/>
            </a:pPr>
            <a:r>
              <a:rPr lang="en-US" sz="1365" dirty="0">
                <a:solidFill>
                  <a:srgbClr val="4A4A45"/>
                </a:solidFill>
                <a:latin typeface="Lato" pitchFamily="34" charset="0"/>
                <a:ea typeface="Lato" pitchFamily="34" charset="-122"/>
                <a:cs typeface="Lato" pitchFamily="34" charset="-120"/>
              </a:rPr>
              <a:t>Corn</a:t>
            </a:r>
            <a:endParaRPr lang="en-US" sz="1365" dirty="0"/>
          </a:p>
        </p:txBody>
      </p:sp>
      <p:sp>
        <p:nvSpPr>
          <p:cNvPr id="9" name="Shape 6"/>
          <p:cNvSpPr/>
          <p:nvPr/>
        </p:nvSpPr>
        <p:spPr>
          <a:xfrm>
            <a:off x="5509022" y="6657618"/>
            <a:ext cx="173355" cy="173355"/>
          </a:xfrm>
          <a:prstGeom prst="roundRect">
            <a:avLst>
              <a:gd name="adj" fmla="val 10549"/>
            </a:avLst>
          </a:prstGeom>
          <a:solidFill>
            <a:srgbClr val="4B4B44"/>
          </a:solidFill>
          <a:ln/>
        </p:spPr>
      </p:sp>
      <p:sp>
        <p:nvSpPr>
          <p:cNvPr id="10" name="Text 7"/>
          <p:cNvSpPr/>
          <p:nvPr/>
        </p:nvSpPr>
        <p:spPr>
          <a:xfrm>
            <a:off x="5769054" y="6657618"/>
            <a:ext cx="516493" cy="173355"/>
          </a:xfrm>
          <a:prstGeom prst="rect">
            <a:avLst/>
          </a:prstGeom>
          <a:noFill/>
          <a:ln/>
        </p:spPr>
        <p:txBody>
          <a:bodyPr wrap="none" rtlCol="0" anchor="t"/>
          <a:lstStyle/>
          <a:p>
            <a:pPr marL="0" indent="0">
              <a:lnSpc>
                <a:spcPts val="1365"/>
              </a:lnSpc>
              <a:buNone/>
            </a:pPr>
            <a:r>
              <a:rPr lang="en-US" sz="1365" dirty="0">
                <a:solidFill>
                  <a:srgbClr val="4A4A45"/>
                </a:solidFill>
                <a:latin typeface="Lato" pitchFamily="34" charset="0"/>
                <a:ea typeface="Lato" pitchFamily="34" charset="-122"/>
                <a:cs typeface="Lato" pitchFamily="34" charset="-120"/>
              </a:rPr>
              <a:t>Wheat</a:t>
            </a:r>
            <a:endParaRPr lang="en-US" sz="1365" dirty="0"/>
          </a:p>
        </p:txBody>
      </p:sp>
      <p:sp>
        <p:nvSpPr>
          <p:cNvPr id="11" name="Shape 8"/>
          <p:cNvSpPr/>
          <p:nvPr/>
        </p:nvSpPr>
        <p:spPr>
          <a:xfrm>
            <a:off x="6545580" y="6657618"/>
            <a:ext cx="173355" cy="173355"/>
          </a:xfrm>
          <a:prstGeom prst="roundRect">
            <a:avLst>
              <a:gd name="adj" fmla="val 10549"/>
            </a:avLst>
          </a:prstGeom>
          <a:solidFill>
            <a:srgbClr val="6E6E63"/>
          </a:solidFill>
          <a:ln/>
        </p:spPr>
      </p:sp>
      <p:sp>
        <p:nvSpPr>
          <p:cNvPr id="12" name="Text 9"/>
          <p:cNvSpPr/>
          <p:nvPr/>
        </p:nvSpPr>
        <p:spPr>
          <a:xfrm>
            <a:off x="6805613" y="6657618"/>
            <a:ext cx="722114" cy="173355"/>
          </a:xfrm>
          <a:prstGeom prst="rect">
            <a:avLst/>
          </a:prstGeom>
          <a:noFill/>
          <a:ln/>
        </p:spPr>
        <p:txBody>
          <a:bodyPr wrap="none" rtlCol="0" anchor="t"/>
          <a:lstStyle/>
          <a:p>
            <a:pPr marL="0" indent="0">
              <a:lnSpc>
                <a:spcPts val="1365"/>
              </a:lnSpc>
              <a:buNone/>
            </a:pPr>
            <a:r>
              <a:rPr lang="en-US" sz="1365" dirty="0">
                <a:solidFill>
                  <a:srgbClr val="4A4A45"/>
                </a:solidFill>
                <a:latin typeface="Lato" pitchFamily="34" charset="0"/>
                <a:ea typeface="Lato" pitchFamily="34" charset="-122"/>
                <a:cs typeface="Lato" pitchFamily="34" charset="-120"/>
              </a:rPr>
              <a:t>Soybeans</a:t>
            </a:r>
            <a:endParaRPr lang="en-US" sz="1365" dirty="0"/>
          </a:p>
        </p:txBody>
      </p:sp>
      <p:sp>
        <p:nvSpPr>
          <p:cNvPr id="13" name="Shape 10"/>
          <p:cNvSpPr/>
          <p:nvPr/>
        </p:nvSpPr>
        <p:spPr>
          <a:xfrm>
            <a:off x="7787759" y="6657618"/>
            <a:ext cx="173355" cy="173355"/>
          </a:xfrm>
          <a:prstGeom prst="roundRect">
            <a:avLst>
              <a:gd name="adj" fmla="val 10549"/>
            </a:avLst>
          </a:prstGeom>
          <a:solidFill>
            <a:srgbClr val="909084"/>
          </a:solidFill>
          <a:ln/>
        </p:spPr>
      </p:sp>
      <p:sp>
        <p:nvSpPr>
          <p:cNvPr id="14" name="Text 11"/>
          <p:cNvSpPr/>
          <p:nvPr/>
        </p:nvSpPr>
        <p:spPr>
          <a:xfrm>
            <a:off x="8047792" y="6657618"/>
            <a:ext cx="838081" cy="173355"/>
          </a:xfrm>
          <a:prstGeom prst="rect">
            <a:avLst/>
          </a:prstGeom>
          <a:noFill/>
          <a:ln/>
        </p:spPr>
        <p:txBody>
          <a:bodyPr wrap="none" rtlCol="0" anchor="t"/>
          <a:lstStyle/>
          <a:p>
            <a:pPr marL="0" indent="0">
              <a:lnSpc>
                <a:spcPts val="1365"/>
              </a:lnSpc>
              <a:buNone/>
            </a:pPr>
            <a:r>
              <a:rPr lang="en-US" sz="1365" dirty="0">
                <a:solidFill>
                  <a:srgbClr val="4A4A45"/>
                </a:solidFill>
                <a:latin typeface="Lato" pitchFamily="34" charset="0"/>
                <a:ea typeface="Lato" pitchFamily="34" charset="-122"/>
                <a:cs typeface="Lato" pitchFamily="34" charset="-120"/>
              </a:rPr>
              <a:t>Vegetables</a:t>
            </a:r>
            <a:endParaRPr lang="en-US" sz="1365" dirty="0"/>
          </a:p>
        </p:txBody>
      </p:sp>
      <p:sp>
        <p:nvSpPr>
          <p:cNvPr id="15" name="Shape 12"/>
          <p:cNvSpPr/>
          <p:nvPr/>
        </p:nvSpPr>
        <p:spPr>
          <a:xfrm>
            <a:off x="9145905" y="6657618"/>
            <a:ext cx="173355" cy="173355"/>
          </a:xfrm>
          <a:prstGeom prst="roundRect">
            <a:avLst>
              <a:gd name="adj" fmla="val 10549"/>
            </a:avLst>
          </a:prstGeom>
          <a:solidFill>
            <a:srgbClr val="AFAFA6"/>
          </a:solidFill>
          <a:ln/>
        </p:spPr>
      </p:sp>
      <p:sp>
        <p:nvSpPr>
          <p:cNvPr id="16" name="Text 13"/>
          <p:cNvSpPr/>
          <p:nvPr/>
        </p:nvSpPr>
        <p:spPr>
          <a:xfrm>
            <a:off x="9405937" y="6657618"/>
            <a:ext cx="443508" cy="173355"/>
          </a:xfrm>
          <a:prstGeom prst="rect">
            <a:avLst/>
          </a:prstGeom>
          <a:noFill/>
          <a:ln/>
        </p:spPr>
        <p:txBody>
          <a:bodyPr wrap="none" rtlCol="0" anchor="t"/>
          <a:lstStyle/>
          <a:p>
            <a:pPr marL="0" indent="0">
              <a:lnSpc>
                <a:spcPts val="1365"/>
              </a:lnSpc>
              <a:buNone/>
            </a:pPr>
            <a:r>
              <a:rPr lang="en-US" sz="1365" dirty="0">
                <a:solidFill>
                  <a:srgbClr val="4A4A45"/>
                </a:solidFill>
                <a:latin typeface="Lato" pitchFamily="34" charset="0"/>
                <a:ea typeface="Lato" pitchFamily="34" charset="-122"/>
                <a:cs typeface="Lato" pitchFamily="34" charset="-120"/>
              </a:rPr>
              <a:t>Fruits</a:t>
            </a:r>
            <a:endParaRPr lang="en-US" sz="1365" dirty="0"/>
          </a:p>
        </p:txBody>
      </p:sp>
      <p:sp>
        <p:nvSpPr>
          <p:cNvPr id="17" name="Text 14"/>
          <p:cNvSpPr/>
          <p:nvPr/>
        </p:nvSpPr>
        <p:spPr>
          <a:xfrm>
            <a:off x="3197185" y="7199352"/>
            <a:ext cx="8236029" cy="554593"/>
          </a:xfrm>
          <a:prstGeom prst="rect">
            <a:avLst/>
          </a:prstGeom>
          <a:noFill/>
          <a:ln/>
        </p:spPr>
        <p:txBody>
          <a:bodyPr wrap="square" rtlCol="0" anchor="t"/>
          <a:lstStyle/>
          <a:p>
            <a:pPr marL="0" indent="0">
              <a:lnSpc>
                <a:spcPts val="2184"/>
              </a:lnSpc>
              <a:buNone/>
            </a:pPr>
            <a:r>
              <a:rPr lang="en-US" sz="1365" dirty="0">
                <a:solidFill>
                  <a:srgbClr val="4A4A45"/>
                </a:solidFill>
                <a:latin typeface="Lato" pitchFamily="34" charset="0"/>
                <a:ea typeface="Lato" pitchFamily="34" charset="-122"/>
                <a:cs typeface="Lato" pitchFamily="34" charset="-120"/>
              </a:rPr>
              <a:t>The pie chart illustrates the average yield increases seen across different crop types, with the highest improvements in vegetable and fruit production.</a:t>
            </a:r>
            <a:endParaRPr lang="en-US" sz="1365"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19">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D6CC"/>
          </a:solidFill>
          <a:ln/>
        </p:spPr>
      </p:sp>
      <p:sp>
        <p:nvSpPr>
          <p:cNvPr id="3" name="Shape 1"/>
          <p:cNvSpPr/>
          <p:nvPr/>
        </p:nvSpPr>
        <p:spPr>
          <a:xfrm>
            <a:off x="0" y="0"/>
            <a:ext cx="14630400" cy="8229600"/>
          </a:xfrm>
          <a:prstGeom prst="rect">
            <a:avLst/>
          </a:prstGeom>
          <a:solidFill>
            <a:srgbClr val="EFECE6"/>
          </a:solidFill>
          <a:ln/>
        </p:spPr>
      </p:sp>
      <p:sp>
        <p:nvSpPr>
          <p:cNvPr id="4" name="Text 2"/>
          <p:cNvSpPr/>
          <p:nvPr/>
        </p:nvSpPr>
        <p:spPr>
          <a:xfrm>
            <a:off x="2037993" y="896541"/>
            <a:ext cx="5554980" cy="694373"/>
          </a:xfrm>
          <a:prstGeom prst="rect">
            <a:avLst/>
          </a:prstGeom>
          <a:noFill/>
          <a:ln/>
        </p:spPr>
        <p:txBody>
          <a:bodyPr wrap="none" rtlCol="0" anchor="t"/>
          <a:lstStyle/>
          <a:p>
            <a:pPr marL="0" indent="0">
              <a:lnSpc>
                <a:spcPts val="5468"/>
              </a:lnSpc>
              <a:buNone/>
            </a:pPr>
            <a:r>
              <a:rPr lang="en-US" sz="4374" b="1" dirty="0">
                <a:solidFill>
                  <a:srgbClr val="282824"/>
                </a:solidFill>
                <a:latin typeface="Lato" pitchFamily="34" charset="0"/>
                <a:ea typeface="Lato" pitchFamily="34" charset="-122"/>
                <a:cs typeface="Lato" pitchFamily="34" charset="-120"/>
              </a:rPr>
              <a:t>Results</a:t>
            </a:r>
            <a:endParaRPr lang="en-US" sz="4374" dirty="0"/>
          </a:p>
        </p:txBody>
      </p:sp>
      <p:pic>
        <p:nvPicPr>
          <p:cNvPr id="7" name="Picture 6">
            <a:extLst>
              <a:ext uri="{FF2B5EF4-FFF2-40B4-BE49-F238E27FC236}">
                <a16:creationId xmlns:a16="http://schemas.microsoft.com/office/drawing/2014/main" id="{01D3D92F-5037-370A-9743-497D362E3589}"/>
              </a:ext>
            </a:extLst>
          </p:cNvPr>
          <p:cNvPicPr>
            <a:picLocks noChangeAspect="1"/>
          </p:cNvPicPr>
          <p:nvPr/>
        </p:nvPicPr>
        <p:blipFill>
          <a:blip r:embed="rId3"/>
          <a:stretch>
            <a:fillRect/>
          </a:stretch>
        </p:blipFill>
        <p:spPr>
          <a:xfrm>
            <a:off x="2037993" y="2024103"/>
            <a:ext cx="10351012" cy="5434281"/>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0">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D6CC"/>
          </a:solidFill>
          <a:ln/>
        </p:spPr>
      </p:sp>
      <p:sp>
        <p:nvSpPr>
          <p:cNvPr id="3" name="Shape 1"/>
          <p:cNvSpPr/>
          <p:nvPr/>
        </p:nvSpPr>
        <p:spPr>
          <a:xfrm>
            <a:off x="0" y="0"/>
            <a:ext cx="14630400" cy="8229600"/>
          </a:xfrm>
          <a:prstGeom prst="rect">
            <a:avLst/>
          </a:prstGeom>
          <a:solidFill>
            <a:srgbClr val="EFECE6"/>
          </a:solidFill>
          <a:ln/>
        </p:spPr>
      </p:sp>
      <p:sp>
        <p:nvSpPr>
          <p:cNvPr id="4" name="Text 2"/>
          <p:cNvSpPr/>
          <p:nvPr/>
        </p:nvSpPr>
        <p:spPr>
          <a:xfrm>
            <a:off x="2037993" y="1333024"/>
            <a:ext cx="5554980" cy="694373"/>
          </a:xfrm>
          <a:prstGeom prst="rect">
            <a:avLst/>
          </a:prstGeom>
          <a:noFill/>
          <a:ln/>
        </p:spPr>
        <p:txBody>
          <a:bodyPr wrap="none" rtlCol="0" anchor="t"/>
          <a:lstStyle/>
          <a:p>
            <a:pPr marL="0" indent="0">
              <a:lnSpc>
                <a:spcPts val="5468"/>
              </a:lnSpc>
              <a:buNone/>
            </a:pPr>
            <a:r>
              <a:rPr lang="en-US" sz="4374" b="1" dirty="0">
                <a:solidFill>
                  <a:srgbClr val="282824"/>
                </a:solidFill>
                <a:latin typeface="Lato" pitchFamily="34" charset="0"/>
                <a:ea typeface="Lato" pitchFamily="34" charset="-122"/>
                <a:cs typeface="Lato" pitchFamily="34" charset="-120"/>
              </a:rPr>
              <a:t>Results</a:t>
            </a:r>
            <a:endParaRPr lang="en-US" sz="4374" dirty="0"/>
          </a:p>
        </p:txBody>
      </p:sp>
      <p:pic>
        <p:nvPicPr>
          <p:cNvPr id="8" name="Picture 7">
            <a:extLst>
              <a:ext uri="{FF2B5EF4-FFF2-40B4-BE49-F238E27FC236}">
                <a16:creationId xmlns:a16="http://schemas.microsoft.com/office/drawing/2014/main" id="{C82827B1-62C0-22F9-7107-15404C1D9518}"/>
              </a:ext>
            </a:extLst>
          </p:cNvPr>
          <p:cNvPicPr>
            <a:picLocks noChangeAspect="1"/>
          </p:cNvPicPr>
          <p:nvPr/>
        </p:nvPicPr>
        <p:blipFill>
          <a:blip r:embed="rId3"/>
          <a:stretch>
            <a:fillRect/>
          </a:stretch>
        </p:blipFill>
        <p:spPr>
          <a:xfrm>
            <a:off x="2414239" y="2365516"/>
            <a:ext cx="9801922" cy="5005106"/>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D6CC"/>
          </a:solidFill>
          <a:ln/>
        </p:spPr>
      </p:sp>
      <p:sp>
        <p:nvSpPr>
          <p:cNvPr id="3" name="Shape 1"/>
          <p:cNvSpPr/>
          <p:nvPr/>
        </p:nvSpPr>
        <p:spPr>
          <a:xfrm>
            <a:off x="0" y="0"/>
            <a:ext cx="14630400" cy="8229600"/>
          </a:xfrm>
          <a:prstGeom prst="rect">
            <a:avLst/>
          </a:prstGeom>
          <a:solidFill>
            <a:srgbClr val="EFECE6"/>
          </a:solidFill>
          <a:ln/>
        </p:spPr>
      </p:sp>
      <p:sp>
        <p:nvSpPr>
          <p:cNvPr id="4" name="Text 2"/>
          <p:cNvSpPr/>
          <p:nvPr/>
        </p:nvSpPr>
        <p:spPr>
          <a:xfrm>
            <a:off x="2037993" y="1278850"/>
            <a:ext cx="5554980" cy="694373"/>
          </a:xfrm>
          <a:prstGeom prst="rect">
            <a:avLst/>
          </a:prstGeom>
          <a:noFill/>
          <a:ln/>
        </p:spPr>
        <p:txBody>
          <a:bodyPr wrap="none" rtlCol="0" anchor="t"/>
          <a:lstStyle/>
          <a:p>
            <a:pPr marL="0" indent="0">
              <a:lnSpc>
                <a:spcPts val="5468"/>
              </a:lnSpc>
              <a:buNone/>
            </a:pPr>
            <a:r>
              <a:rPr lang="en-US" sz="4374" b="1" dirty="0">
                <a:solidFill>
                  <a:srgbClr val="282824"/>
                </a:solidFill>
                <a:latin typeface="Lato" pitchFamily="34" charset="0"/>
                <a:ea typeface="Lato" pitchFamily="34" charset="-122"/>
                <a:cs typeface="Lato" pitchFamily="34" charset="-120"/>
              </a:rPr>
              <a:t>Results</a:t>
            </a:r>
            <a:endParaRPr lang="en-US" sz="4374" dirty="0"/>
          </a:p>
        </p:txBody>
      </p:sp>
      <p:pic>
        <p:nvPicPr>
          <p:cNvPr id="7" name="Picture 6">
            <a:extLst>
              <a:ext uri="{FF2B5EF4-FFF2-40B4-BE49-F238E27FC236}">
                <a16:creationId xmlns:a16="http://schemas.microsoft.com/office/drawing/2014/main" id="{2414F90D-8E8E-C017-2B64-A0519AC1FBBB}"/>
              </a:ext>
            </a:extLst>
          </p:cNvPr>
          <p:cNvPicPr>
            <a:picLocks noChangeAspect="1"/>
          </p:cNvPicPr>
          <p:nvPr/>
        </p:nvPicPr>
        <p:blipFill>
          <a:blip r:embed="rId3"/>
          <a:srcRect/>
          <a:stretch/>
        </p:blipFill>
        <p:spPr>
          <a:xfrm>
            <a:off x="2620277" y="2182469"/>
            <a:ext cx="9389846" cy="4741872"/>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D6CC"/>
          </a:solidFill>
          <a:ln/>
        </p:spPr>
      </p:sp>
      <p:sp>
        <p:nvSpPr>
          <p:cNvPr id="3" name="Shape 1"/>
          <p:cNvSpPr/>
          <p:nvPr/>
        </p:nvSpPr>
        <p:spPr>
          <a:xfrm>
            <a:off x="0" y="0"/>
            <a:ext cx="14630400" cy="8229600"/>
          </a:xfrm>
          <a:prstGeom prst="rect">
            <a:avLst/>
          </a:prstGeom>
          <a:solidFill>
            <a:srgbClr val="EFECE6"/>
          </a:solidFill>
          <a:ln/>
        </p:spPr>
      </p:sp>
      <p:sp>
        <p:nvSpPr>
          <p:cNvPr id="4" name="Text 2"/>
          <p:cNvSpPr/>
          <p:nvPr/>
        </p:nvSpPr>
        <p:spPr>
          <a:xfrm>
            <a:off x="2037993" y="1278850"/>
            <a:ext cx="5554980" cy="694373"/>
          </a:xfrm>
          <a:prstGeom prst="rect">
            <a:avLst/>
          </a:prstGeom>
          <a:noFill/>
          <a:ln/>
        </p:spPr>
        <p:txBody>
          <a:bodyPr wrap="none" rtlCol="0" anchor="t"/>
          <a:lstStyle/>
          <a:p>
            <a:pPr marL="0" indent="0">
              <a:lnSpc>
                <a:spcPts val="5468"/>
              </a:lnSpc>
              <a:buNone/>
            </a:pPr>
            <a:r>
              <a:rPr lang="en-US" sz="4374" b="1" dirty="0">
                <a:solidFill>
                  <a:srgbClr val="282824"/>
                </a:solidFill>
                <a:latin typeface="Lato" pitchFamily="34" charset="0"/>
                <a:ea typeface="Lato" pitchFamily="34" charset="-122"/>
                <a:cs typeface="Lato" pitchFamily="34" charset="-120"/>
              </a:rPr>
              <a:t>Results</a:t>
            </a:r>
            <a:endParaRPr lang="en-US" sz="4374" dirty="0"/>
          </a:p>
        </p:txBody>
      </p:sp>
      <p:pic>
        <p:nvPicPr>
          <p:cNvPr id="7" name="Picture 6">
            <a:extLst>
              <a:ext uri="{FF2B5EF4-FFF2-40B4-BE49-F238E27FC236}">
                <a16:creationId xmlns:a16="http://schemas.microsoft.com/office/drawing/2014/main" id="{2414F90D-8E8E-C017-2B64-A0519AC1FBBB}"/>
              </a:ext>
            </a:extLst>
          </p:cNvPr>
          <p:cNvPicPr>
            <a:picLocks noChangeAspect="1"/>
          </p:cNvPicPr>
          <p:nvPr/>
        </p:nvPicPr>
        <p:blipFill>
          <a:blip r:embed="rId3"/>
          <a:srcRect/>
          <a:stretch/>
        </p:blipFill>
        <p:spPr>
          <a:xfrm>
            <a:off x="2815203" y="2182469"/>
            <a:ext cx="8999994" cy="4741872"/>
          </a:xfrm>
          <a:prstGeom prst="rect">
            <a:avLst/>
          </a:prstGeom>
        </p:spPr>
      </p:pic>
    </p:spTree>
    <p:extLst>
      <p:ext uri="{BB962C8B-B14F-4D97-AF65-F5344CB8AC3E}">
        <p14:creationId xmlns:p14="http://schemas.microsoft.com/office/powerpoint/2010/main" val="83925295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D6CC"/>
          </a:solidFill>
          <a:ln/>
        </p:spPr>
      </p:sp>
      <p:sp>
        <p:nvSpPr>
          <p:cNvPr id="3" name="Shape 1"/>
          <p:cNvSpPr/>
          <p:nvPr/>
        </p:nvSpPr>
        <p:spPr>
          <a:xfrm>
            <a:off x="0" y="0"/>
            <a:ext cx="14630400" cy="8229600"/>
          </a:xfrm>
          <a:prstGeom prst="rect">
            <a:avLst/>
          </a:prstGeom>
          <a:solidFill>
            <a:srgbClr val="EFECE6"/>
          </a:solidFill>
          <a:ln/>
        </p:spPr>
      </p:sp>
      <p:pic>
        <p:nvPicPr>
          <p:cNvPr id="4" name="Image 0" descr="preencoded.png"/>
          <p:cNvPicPr>
            <a:picLocks noChangeAspect="1"/>
          </p:cNvPicPr>
          <p:nvPr/>
        </p:nvPicPr>
        <p:blipFill>
          <a:blip r:embed="rId3"/>
          <a:stretch>
            <a:fillRect/>
          </a:stretch>
        </p:blipFill>
        <p:spPr>
          <a:xfrm>
            <a:off x="9151620" y="0"/>
            <a:ext cx="5486400" cy="8229600"/>
          </a:xfrm>
          <a:prstGeom prst="rect">
            <a:avLst/>
          </a:prstGeom>
        </p:spPr>
      </p:pic>
      <p:sp>
        <p:nvSpPr>
          <p:cNvPr id="5" name="Text 2"/>
          <p:cNvSpPr/>
          <p:nvPr/>
        </p:nvSpPr>
        <p:spPr>
          <a:xfrm>
            <a:off x="833199" y="2534722"/>
            <a:ext cx="5554980" cy="694373"/>
          </a:xfrm>
          <a:prstGeom prst="rect">
            <a:avLst/>
          </a:prstGeom>
          <a:noFill/>
          <a:ln/>
        </p:spPr>
        <p:txBody>
          <a:bodyPr wrap="none" rtlCol="0" anchor="t"/>
          <a:lstStyle/>
          <a:p>
            <a:pPr marL="0" indent="0">
              <a:lnSpc>
                <a:spcPts val="5468"/>
              </a:lnSpc>
              <a:buNone/>
            </a:pPr>
            <a:r>
              <a:rPr lang="en-US" sz="4374" b="1" dirty="0">
                <a:solidFill>
                  <a:srgbClr val="282824"/>
                </a:solidFill>
                <a:latin typeface="Lato" pitchFamily="34" charset="0"/>
                <a:ea typeface="Lato" pitchFamily="34" charset="-122"/>
                <a:cs typeface="Lato" pitchFamily="34" charset="-120"/>
              </a:rPr>
              <a:t>Future Scope</a:t>
            </a:r>
            <a:endParaRPr lang="en-US" sz="4374" dirty="0"/>
          </a:p>
        </p:txBody>
      </p:sp>
      <p:sp>
        <p:nvSpPr>
          <p:cNvPr id="6" name="Text 3"/>
          <p:cNvSpPr/>
          <p:nvPr/>
        </p:nvSpPr>
        <p:spPr>
          <a:xfrm>
            <a:off x="833199" y="3562350"/>
            <a:ext cx="7477601" cy="2132409"/>
          </a:xfrm>
          <a:prstGeom prst="rect">
            <a:avLst/>
          </a:prstGeom>
          <a:noFill/>
          <a:ln/>
        </p:spPr>
        <p:txBody>
          <a:bodyPr wrap="square" rtlCol="0" anchor="t"/>
          <a:lstStyle/>
          <a:p>
            <a:pPr marL="0" indent="0">
              <a:lnSpc>
                <a:spcPts val="2799"/>
              </a:lnSpc>
              <a:buNone/>
            </a:pPr>
            <a:r>
              <a:rPr lang="en-US" sz="1750" dirty="0">
                <a:solidFill>
                  <a:srgbClr val="4A4A45"/>
                </a:solidFill>
                <a:latin typeface="Lato" pitchFamily="34" charset="0"/>
                <a:ea typeface="Lato" pitchFamily="34" charset="-122"/>
                <a:cs typeface="Lato" pitchFamily="34" charset="-120"/>
              </a:rPr>
              <a:t>Looking ahead, there are several avenues for enhancing and expanding the system. The project can be extended to include a wider variety of crops and incorporate advanced machine learning models for improved prediction accuracy. Integration with Internet of Things (IoT) devices, such as soil sensors and weather stations, can provide real-time, localized data, further refining recommendations.</a:t>
            </a:r>
            <a:endParaRPr lang="en-US" sz="1750"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D6CC"/>
          </a:solidFill>
          <a:ln/>
        </p:spPr>
      </p:sp>
      <p:sp>
        <p:nvSpPr>
          <p:cNvPr id="3" name="Shape 1"/>
          <p:cNvSpPr/>
          <p:nvPr/>
        </p:nvSpPr>
        <p:spPr>
          <a:xfrm>
            <a:off x="0" y="0"/>
            <a:ext cx="14630400" cy="8229600"/>
          </a:xfrm>
          <a:prstGeom prst="rect">
            <a:avLst/>
          </a:prstGeom>
          <a:solidFill>
            <a:srgbClr val="EFECE6"/>
          </a:solidFill>
          <a:ln/>
        </p:spPr>
      </p:sp>
      <p:pic>
        <p:nvPicPr>
          <p:cNvPr id="4" name="Image 0" descr="preencoded.png"/>
          <p:cNvPicPr>
            <a:picLocks noChangeAspect="1"/>
          </p:cNvPicPr>
          <p:nvPr/>
        </p:nvPicPr>
        <p:blipFill>
          <a:blip r:embed="rId3"/>
          <a:stretch>
            <a:fillRect/>
          </a:stretch>
        </p:blipFill>
        <p:spPr>
          <a:xfrm>
            <a:off x="9151620" y="0"/>
            <a:ext cx="5486400" cy="8229600"/>
          </a:xfrm>
          <a:prstGeom prst="rect">
            <a:avLst/>
          </a:prstGeom>
        </p:spPr>
      </p:pic>
      <p:sp>
        <p:nvSpPr>
          <p:cNvPr id="5" name="Text 2"/>
          <p:cNvSpPr/>
          <p:nvPr/>
        </p:nvSpPr>
        <p:spPr>
          <a:xfrm>
            <a:off x="833199" y="2357080"/>
            <a:ext cx="5554980" cy="694373"/>
          </a:xfrm>
          <a:prstGeom prst="rect">
            <a:avLst/>
          </a:prstGeom>
          <a:noFill/>
          <a:ln/>
        </p:spPr>
        <p:txBody>
          <a:bodyPr wrap="none" rtlCol="0" anchor="t"/>
          <a:lstStyle/>
          <a:p>
            <a:pPr marL="0" indent="0">
              <a:lnSpc>
                <a:spcPts val="5468"/>
              </a:lnSpc>
              <a:buNone/>
            </a:pPr>
            <a:r>
              <a:rPr lang="en-US" sz="4374" b="1" dirty="0">
                <a:solidFill>
                  <a:srgbClr val="282824"/>
                </a:solidFill>
                <a:latin typeface="Lato" pitchFamily="34" charset="0"/>
                <a:ea typeface="Lato" pitchFamily="34" charset="-122"/>
                <a:cs typeface="Lato" pitchFamily="34" charset="-120"/>
              </a:rPr>
              <a:t>Future Scope</a:t>
            </a:r>
            <a:endParaRPr lang="en-US" sz="4374" dirty="0"/>
          </a:p>
        </p:txBody>
      </p:sp>
      <p:sp>
        <p:nvSpPr>
          <p:cNvPr id="6" name="Text 3"/>
          <p:cNvSpPr/>
          <p:nvPr/>
        </p:nvSpPr>
        <p:spPr>
          <a:xfrm>
            <a:off x="833199" y="3384709"/>
            <a:ext cx="7477601" cy="2487811"/>
          </a:xfrm>
          <a:prstGeom prst="rect">
            <a:avLst/>
          </a:prstGeom>
          <a:noFill/>
          <a:ln/>
        </p:spPr>
        <p:txBody>
          <a:bodyPr wrap="square" rtlCol="0" anchor="t"/>
          <a:lstStyle/>
          <a:p>
            <a:pPr marL="0" indent="0">
              <a:lnSpc>
                <a:spcPts val="2799"/>
              </a:lnSpc>
              <a:buNone/>
            </a:pPr>
            <a:r>
              <a:rPr lang="en-US" sz="1750" dirty="0">
                <a:solidFill>
                  <a:srgbClr val="4A4A45"/>
                </a:solidFill>
                <a:latin typeface="Lato" pitchFamily="34" charset="0"/>
                <a:ea typeface="Lato" pitchFamily="34" charset="-122"/>
                <a:cs typeface="Lato" pitchFamily="34" charset="-120"/>
              </a:rPr>
              <a:t> Developing a mobile application and adding support for multiple local languages will increase accessibility for farmers. Additionally, continuous integration of user feedback, collaboration with agricultural experts, and incorporation of economic analysis tools can refine the system to better meet farmers' practical needs. These enhancements will not only improve the system's effectiveness but also pave the way for more sustainable and productive farming practices.</a:t>
            </a:r>
            <a:endParaRPr lang="en-US" sz="1750"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D6CC"/>
          </a:solidFill>
          <a:ln/>
        </p:spPr>
      </p:sp>
      <p:sp>
        <p:nvSpPr>
          <p:cNvPr id="3" name="Shape 1"/>
          <p:cNvSpPr/>
          <p:nvPr/>
        </p:nvSpPr>
        <p:spPr>
          <a:xfrm>
            <a:off x="0" y="0"/>
            <a:ext cx="14630400" cy="8229600"/>
          </a:xfrm>
          <a:prstGeom prst="rect">
            <a:avLst/>
          </a:prstGeom>
          <a:solidFill>
            <a:srgbClr val="EFECE6"/>
          </a:solidFill>
          <a:ln/>
        </p:spPr>
      </p:sp>
      <p:pic>
        <p:nvPicPr>
          <p:cNvPr id="4" name="Image 0" descr="preencoded.png"/>
          <p:cNvPicPr>
            <a:picLocks noChangeAspect="1"/>
          </p:cNvPicPr>
          <p:nvPr/>
        </p:nvPicPr>
        <p:blipFill>
          <a:blip r:embed="rId3"/>
          <a:stretch>
            <a:fillRect/>
          </a:stretch>
        </p:blipFill>
        <p:spPr>
          <a:xfrm>
            <a:off x="9151620" y="0"/>
            <a:ext cx="5486400" cy="8229600"/>
          </a:xfrm>
          <a:prstGeom prst="rect">
            <a:avLst/>
          </a:prstGeom>
        </p:spPr>
      </p:pic>
      <p:sp>
        <p:nvSpPr>
          <p:cNvPr id="5" name="Text 2"/>
          <p:cNvSpPr/>
          <p:nvPr/>
        </p:nvSpPr>
        <p:spPr>
          <a:xfrm>
            <a:off x="833199" y="2580561"/>
            <a:ext cx="7477601" cy="958215"/>
          </a:xfrm>
          <a:prstGeom prst="rect">
            <a:avLst/>
          </a:prstGeom>
          <a:noFill/>
          <a:ln/>
        </p:spPr>
        <p:txBody>
          <a:bodyPr wrap="none" rtlCol="0" anchor="t"/>
          <a:lstStyle/>
          <a:p>
            <a:pPr marL="0" indent="0">
              <a:lnSpc>
                <a:spcPts val="7545"/>
              </a:lnSpc>
              <a:buNone/>
            </a:pPr>
            <a:r>
              <a:rPr lang="en-US" sz="6036" b="1" dirty="0">
                <a:solidFill>
                  <a:srgbClr val="282824"/>
                </a:solidFill>
                <a:latin typeface="Lato" pitchFamily="34" charset="0"/>
                <a:ea typeface="Lato" pitchFamily="34" charset="-122"/>
                <a:cs typeface="Lato" pitchFamily="34" charset="-120"/>
              </a:rPr>
              <a:t>Conclusion</a:t>
            </a:r>
            <a:endParaRPr lang="en-US" sz="6036" dirty="0"/>
          </a:p>
        </p:txBody>
      </p:sp>
      <p:sp>
        <p:nvSpPr>
          <p:cNvPr id="6" name="Text 3"/>
          <p:cNvSpPr/>
          <p:nvPr/>
        </p:nvSpPr>
        <p:spPr>
          <a:xfrm>
            <a:off x="833199" y="3872032"/>
            <a:ext cx="7477601" cy="1777008"/>
          </a:xfrm>
          <a:prstGeom prst="rect">
            <a:avLst/>
          </a:prstGeom>
          <a:noFill/>
          <a:ln/>
        </p:spPr>
        <p:txBody>
          <a:bodyPr wrap="square" rtlCol="0" anchor="t"/>
          <a:lstStyle/>
          <a:p>
            <a:pPr marL="0" indent="0">
              <a:lnSpc>
                <a:spcPts val="2799"/>
              </a:lnSpc>
              <a:buNone/>
            </a:pPr>
            <a:r>
              <a:rPr lang="en-US" sz="1750" dirty="0">
                <a:solidFill>
                  <a:srgbClr val="4A4A45"/>
                </a:solidFill>
                <a:latin typeface="Lato" pitchFamily="34" charset="0"/>
                <a:ea typeface="Lato" pitchFamily="34" charset="-122"/>
                <a:cs typeface="Lato" pitchFamily="34" charset="-120"/>
              </a:rPr>
              <a:t>As we've seen, the Harvestify system has delivered impressive results, with significant improvements in crop yields across multiple crop types. Looking ahead, there are exciting opportunities to further enhance the system and expand its impact. We remain committed to driving sustainable and productive farming practices that empower farmers worldwide.</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D6CC"/>
          </a:solidFill>
          <a:ln/>
        </p:spPr>
      </p:sp>
      <p:sp>
        <p:nvSpPr>
          <p:cNvPr id="3" name="Shape 1"/>
          <p:cNvSpPr/>
          <p:nvPr/>
        </p:nvSpPr>
        <p:spPr>
          <a:xfrm>
            <a:off x="0" y="0"/>
            <a:ext cx="14630400" cy="8229600"/>
          </a:xfrm>
          <a:prstGeom prst="rect">
            <a:avLst/>
          </a:prstGeom>
          <a:solidFill>
            <a:srgbClr val="EFECE6"/>
          </a:solidFill>
          <a:ln/>
        </p:spPr>
      </p:sp>
      <p:pic>
        <p:nvPicPr>
          <p:cNvPr id="4" name="Image 0" descr="preencoded.png"/>
          <p:cNvPicPr>
            <a:picLocks noChangeAspect="1"/>
          </p:cNvPicPr>
          <p:nvPr/>
        </p:nvPicPr>
        <p:blipFill>
          <a:blip r:embed="rId3"/>
          <a:stretch>
            <a:fillRect/>
          </a:stretch>
        </p:blipFill>
        <p:spPr>
          <a:xfrm>
            <a:off x="10980420" y="0"/>
            <a:ext cx="3657600" cy="8229600"/>
          </a:xfrm>
          <a:prstGeom prst="rect">
            <a:avLst/>
          </a:prstGeom>
        </p:spPr>
      </p:pic>
      <p:sp>
        <p:nvSpPr>
          <p:cNvPr id="5" name="Text 2"/>
          <p:cNvSpPr/>
          <p:nvPr/>
        </p:nvSpPr>
        <p:spPr>
          <a:xfrm>
            <a:off x="833199" y="1143476"/>
            <a:ext cx="5554980" cy="694373"/>
          </a:xfrm>
          <a:prstGeom prst="rect">
            <a:avLst/>
          </a:prstGeom>
          <a:noFill/>
          <a:ln/>
        </p:spPr>
        <p:txBody>
          <a:bodyPr wrap="none" rtlCol="0" anchor="t"/>
          <a:lstStyle/>
          <a:p>
            <a:pPr marL="0" indent="0">
              <a:lnSpc>
                <a:spcPts val="5468"/>
              </a:lnSpc>
              <a:buNone/>
            </a:pPr>
            <a:r>
              <a:rPr lang="en-US" sz="4374" b="1" dirty="0">
                <a:solidFill>
                  <a:srgbClr val="282824"/>
                </a:solidFill>
                <a:latin typeface="Lato" pitchFamily="34" charset="0"/>
                <a:ea typeface="Lato" pitchFamily="34" charset="-122"/>
                <a:cs typeface="Lato" pitchFamily="34" charset="-120"/>
              </a:rPr>
              <a:t>Literature Review</a:t>
            </a:r>
            <a:endParaRPr lang="en-US" sz="4374" dirty="0"/>
          </a:p>
        </p:txBody>
      </p:sp>
      <p:sp>
        <p:nvSpPr>
          <p:cNvPr id="6" name="Shape 3"/>
          <p:cNvSpPr/>
          <p:nvPr/>
        </p:nvSpPr>
        <p:spPr>
          <a:xfrm>
            <a:off x="833199" y="2171105"/>
            <a:ext cx="4542115" cy="2701766"/>
          </a:xfrm>
          <a:prstGeom prst="roundRect">
            <a:avLst>
              <a:gd name="adj" fmla="val 4935"/>
            </a:avLst>
          </a:prstGeom>
          <a:solidFill>
            <a:srgbClr val="E1DBD0"/>
          </a:solidFill>
          <a:ln/>
        </p:spPr>
      </p:sp>
      <p:sp>
        <p:nvSpPr>
          <p:cNvPr id="7" name="Text 4"/>
          <p:cNvSpPr/>
          <p:nvPr/>
        </p:nvSpPr>
        <p:spPr>
          <a:xfrm>
            <a:off x="1055370" y="2393275"/>
            <a:ext cx="3444121" cy="347186"/>
          </a:xfrm>
          <a:prstGeom prst="rect">
            <a:avLst/>
          </a:prstGeom>
          <a:noFill/>
          <a:ln/>
        </p:spPr>
        <p:txBody>
          <a:bodyPr wrap="none" rtlCol="0" anchor="t"/>
          <a:lstStyle/>
          <a:p>
            <a:pPr marL="0" indent="0">
              <a:lnSpc>
                <a:spcPts val="2734"/>
              </a:lnSpc>
              <a:buNone/>
            </a:pPr>
            <a:r>
              <a:rPr lang="en-US" sz="2187" b="1" dirty="0">
                <a:solidFill>
                  <a:srgbClr val="282824"/>
                </a:solidFill>
                <a:latin typeface="Lato" pitchFamily="34" charset="0"/>
                <a:ea typeface="Lato" pitchFamily="34" charset="-122"/>
                <a:cs typeface="Lato" pitchFamily="34" charset="-120"/>
              </a:rPr>
              <a:t>Crop Nutrient Optimization</a:t>
            </a:r>
            <a:endParaRPr lang="en-US" sz="2187" dirty="0"/>
          </a:p>
        </p:txBody>
      </p:sp>
      <p:sp>
        <p:nvSpPr>
          <p:cNvPr id="8" name="Text 5"/>
          <p:cNvSpPr/>
          <p:nvPr/>
        </p:nvSpPr>
        <p:spPr>
          <a:xfrm>
            <a:off x="1055370" y="2873693"/>
            <a:ext cx="4097774" cy="1777008"/>
          </a:xfrm>
          <a:prstGeom prst="rect">
            <a:avLst/>
          </a:prstGeom>
          <a:noFill/>
          <a:ln/>
        </p:spPr>
        <p:txBody>
          <a:bodyPr wrap="square" rtlCol="0" anchor="t"/>
          <a:lstStyle/>
          <a:p>
            <a:pPr marL="0" indent="0">
              <a:lnSpc>
                <a:spcPts val="2799"/>
              </a:lnSpc>
              <a:buNone/>
            </a:pPr>
            <a:r>
              <a:rPr lang="en-US" sz="1750" dirty="0">
                <a:solidFill>
                  <a:srgbClr val="4A4A45"/>
                </a:solidFill>
                <a:latin typeface="Lato" pitchFamily="34" charset="0"/>
                <a:ea typeface="Lato" pitchFamily="34" charset="-122"/>
                <a:cs typeface="Lato" pitchFamily="34" charset="-120"/>
              </a:rPr>
              <a:t>Research has shown that optimizing the application of essential nutrients like nitrogen, phosphorus, and potassium can significantly increase crop yields and quality.</a:t>
            </a:r>
            <a:endParaRPr lang="en-US" sz="1750" dirty="0"/>
          </a:p>
        </p:txBody>
      </p:sp>
      <p:sp>
        <p:nvSpPr>
          <p:cNvPr id="9" name="Shape 6"/>
          <p:cNvSpPr/>
          <p:nvPr/>
        </p:nvSpPr>
        <p:spPr>
          <a:xfrm>
            <a:off x="5597485" y="2171105"/>
            <a:ext cx="4542115" cy="2701766"/>
          </a:xfrm>
          <a:prstGeom prst="roundRect">
            <a:avLst>
              <a:gd name="adj" fmla="val 4935"/>
            </a:avLst>
          </a:prstGeom>
          <a:solidFill>
            <a:srgbClr val="E1DBD0"/>
          </a:solidFill>
          <a:ln/>
        </p:spPr>
      </p:sp>
      <p:sp>
        <p:nvSpPr>
          <p:cNvPr id="10" name="Text 7"/>
          <p:cNvSpPr/>
          <p:nvPr/>
        </p:nvSpPr>
        <p:spPr>
          <a:xfrm>
            <a:off x="5819656" y="2393275"/>
            <a:ext cx="3900845" cy="347186"/>
          </a:xfrm>
          <a:prstGeom prst="rect">
            <a:avLst/>
          </a:prstGeom>
          <a:noFill/>
          <a:ln/>
        </p:spPr>
        <p:txBody>
          <a:bodyPr wrap="none" rtlCol="0" anchor="t"/>
          <a:lstStyle/>
          <a:p>
            <a:pPr marL="0" indent="0">
              <a:lnSpc>
                <a:spcPts val="2734"/>
              </a:lnSpc>
              <a:buNone/>
            </a:pPr>
            <a:r>
              <a:rPr lang="en-US" sz="2187" b="1" dirty="0">
                <a:solidFill>
                  <a:srgbClr val="282824"/>
                </a:solidFill>
                <a:latin typeface="Lato" pitchFamily="34" charset="0"/>
                <a:ea typeface="Lato" pitchFamily="34" charset="-122"/>
                <a:cs typeface="Lato" pitchFamily="34" charset="-120"/>
              </a:rPr>
              <a:t>Precision Farming Technologies</a:t>
            </a:r>
            <a:endParaRPr lang="en-US" sz="2187" dirty="0"/>
          </a:p>
        </p:txBody>
      </p:sp>
      <p:sp>
        <p:nvSpPr>
          <p:cNvPr id="11" name="Text 8"/>
          <p:cNvSpPr/>
          <p:nvPr/>
        </p:nvSpPr>
        <p:spPr>
          <a:xfrm>
            <a:off x="5819656" y="2873693"/>
            <a:ext cx="4097774" cy="1777008"/>
          </a:xfrm>
          <a:prstGeom prst="rect">
            <a:avLst/>
          </a:prstGeom>
          <a:noFill/>
          <a:ln/>
        </p:spPr>
        <p:txBody>
          <a:bodyPr wrap="square" rtlCol="0" anchor="t"/>
          <a:lstStyle/>
          <a:p>
            <a:pPr marL="0" indent="0">
              <a:lnSpc>
                <a:spcPts val="2799"/>
              </a:lnSpc>
              <a:buNone/>
            </a:pPr>
            <a:r>
              <a:rPr lang="en-US" sz="1750" dirty="0">
                <a:solidFill>
                  <a:srgbClr val="4A4A45"/>
                </a:solidFill>
                <a:latin typeface="Lato" pitchFamily="34" charset="0"/>
                <a:ea typeface="Lato" pitchFamily="34" charset="-122"/>
                <a:cs typeface="Lato" pitchFamily="34" charset="-120"/>
              </a:rPr>
              <a:t>Emerging technologies like sensor networks, drones, and data analytics can provide real-time insights into soil conditions and plant health to enable more precise nutrient management.</a:t>
            </a:r>
            <a:endParaRPr lang="en-US" sz="1750" dirty="0"/>
          </a:p>
        </p:txBody>
      </p:sp>
      <p:sp>
        <p:nvSpPr>
          <p:cNvPr id="12" name="Shape 9"/>
          <p:cNvSpPr/>
          <p:nvPr/>
        </p:nvSpPr>
        <p:spPr>
          <a:xfrm>
            <a:off x="833199" y="5095042"/>
            <a:ext cx="9306401" cy="1990963"/>
          </a:xfrm>
          <a:prstGeom prst="roundRect">
            <a:avLst>
              <a:gd name="adj" fmla="val 6696"/>
            </a:avLst>
          </a:prstGeom>
          <a:solidFill>
            <a:srgbClr val="E1DBD0"/>
          </a:solidFill>
          <a:ln/>
        </p:spPr>
      </p:sp>
      <p:sp>
        <p:nvSpPr>
          <p:cNvPr id="13" name="Text 10"/>
          <p:cNvSpPr/>
          <p:nvPr/>
        </p:nvSpPr>
        <p:spPr>
          <a:xfrm>
            <a:off x="1055370" y="5317212"/>
            <a:ext cx="3821787" cy="347186"/>
          </a:xfrm>
          <a:prstGeom prst="rect">
            <a:avLst/>
          </a:prstGeom>
          <a:noFill/>
          <a:ln/>
        </p:spPr>
        <p:txBody>
          <a:bodyPr wrap="none" rtlCol="0" anchor="t"/>
          <a:lstStyle/>
          <a:p>
            <a:pPr marL="0" indent="0">
              <a:lnSpc>
                <a:spcPts val="2734"/>
              </a:lnSpc>
              <a:buNone/>
            </a:pPr>
            <a:r>
              <a:rPr lang="en-US" sz="2187" b="1" dirty="0">
                <a:solidFill>
                  <a:srgbClr val="282824"/>
                </a:solidFill>
                <a:latin typeface="Lato" pitchFamily="34" charset="0"/>
                <a:ea typeface="Lato" pitchFamily="34" charset="-122"/>
                <a:cs typeface="Lato" pitchFamily="34" charset="-120"/>
              </a:rPr>
              <a:t>Machine Learning Applications</a:t>
            </a:r>
            <a:endParaRPr lang="en-US" sz="2187" dirty="0"/>
          </a:p>
        </p:txBody>
      </p:sp>
      <p:sp>
        <p:nvSpPr>
          <p:cNvPr id="14" name="Text 11"/>
          <p:cNvSpPr/>
          <p:nvPr/>
        </p:nvSpPr>
        <p:spPr>
          <a:xfrm>
            <a:off x="1055370" y="5797629"/>
            <a:ext cx="8862060" cy="1066205"/>
          </a:xfrm>
          <a:prstGeom prst="rect">
            <a:avLst/>
          </a:prstGeom>
          <a:noFill/>
          <a:ln/>
        </p:spPr>
        <p:txBody>
          <a:bodyPr wrap="square" rtlCol="0" anchor="t"/>
          <a:lstStyle/>
          <a:p>
            <a:pPr marL="0" indent="0">
              <a:lnSpc>
                <a:spcPts val="2799"/>
              </a:lnSpc>
              <a:buNone/>
            </a:pPr>
            <a:r>
              <a:rPr lang="en-US" sz="1750" dirty="0">
                <a:solidFill>
                  <a:srgbClr val="4A4A45"/>
                </a:solidFill>
                <a:latin typeface="Lato" pitchFamily="34" charset="0"/>
                <a:ea typeface="Lato" pitchFamily="34" charset="-122"/>
                <a:cs typeface="Lato" pitchFamily="34" charset="-120"/>
              </a:rPr>
              <a:t>Advanced machine learning models can analyze complex datasets to identify optimal nutrient application strategies tailored to specific soil types, climate conditions, and crop varieties.</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D6CC"/>
          </a:solidFill>
          <a:ln/>
        </p:spPr>
      </p:sp>
      <p:sp>
        <p:nvSpPr>
          <p:cNvPr id="3" name="Shape 1"/>
          <p:cNvSpPr/>
          <p:nvPr/>
        </p:nvSpPr>
        <p:spPr>
          <a:xfrm>
            <a:off x="0" y="0"/>
            <a:ext cx="14630400" cy="8229600"/>
          </a:xfrm>
          <a:prstGeom prst="rect">
            <a:avLst/>
          </a:prstGeom>
          <a:solidFill>
            <a:srgbClr val="EFECE6"/>
          </a:solidFill>
          <a:ln/>
        </p:spPr>
      </p:sp>
      <p:sp>
        <p:nvSpPr>
          <p:cNvPr id="4" name="Text 2"/>
          <p:cNvSpPr/>
          <p:nvPr/>
        </p:nvSpPr>
        <p:spPr>
          <a:xfrm>
            <a:off x="2037993" y="730329"/>
            <a:ext cx="5554980" cy="694373"/>
          </a:xfrm>
          <a:prstGeom prst="rect">
            <a:avLst/>
          </a:prstGeom>
          <a:noFill/>
          <a:ln/>
        </p:spPr>
        <p:txBody>
          <a:bodyPr wrap="none" rtlCol="0" anchor="t"/>
          <a:lstStyle/>
          <a:p>
            <a:pPr marL="0" indent="0">
              <a:lnSpc>
                <a:spcPts val="5468"/>
              </a:lnSpc>
              <a:buNone/>
            </a:pPr>
            <a:r>
              <a:rPr lang="en-US" sz="4374" b="1" dirty="0">
                <a:solidFill>
                  <a:srgbClr val="282824"/>
                </a:solidFill>
                <a:latin typeface="Lato" pitchFamily="34" charset="0"/>
                <a:ea typeface="Lato" pitchFamily="34" charset="-122"/>
                <a:cs typeface="Lato" pitchFamily="34" charset="-120"/>
              </a:rPr>
              <a:t>Literature Review</a:t>
            </a:r>
            <a:endParaRPr lang="en-US" sz="4374" dirty="0"/>
          </a:p>
        </p:txBody>
      </p:sp>
      <p:pic>
        <p:nvPicPr>
          <p:cNvPr id="5" name="Image 0" descr="preencoded.png"/>
          <p:cNvPicPr>
            <a:picLocks noChangeAspect="1"/>
          </p:cNvPicPr>
          <p:nvPr/>
        </p:nvPicPr>
        <p:blipFill>
          <a:blip r:embed="rId3"/>
          <a:stretch>
            <a:fillRect/>
          </a:stretch>
        </p:blipFill>
        <p:spPr>
          <a:xfrm>
            <a:off x="2037993" y="1869043"/>
            <a:ext cx="3295888" cy="2036921"/>
          </a:xfrm>
          <a:prstGeom prst="rect">
            <a:avLst/>
          </a:prstGeom>
        </p:spPr>
      </p:pic>
      <p:sp>
        <p:nvSpPr>
          <p:cNvPr id="6" name="Text 3"/>
          <p:cNvSpPr/>
          <p:nvPr/>
        </p:nvSpPr>
        <p:spPr>
          <a:xfrm>
            <a:off x="2037993" y="4183618"/>
            <a:ext cx="3295888" cy="694373"/>
          </a:xfrm>
          <a:prstGeom prst="rect">
            <a:avLst/>
          </a:prstGeom>
          <a:noFill/>
          <a:ln/>
        </p:spPr>
        <p:txBody>
          <a:bodyPr wrap="square" rtlCol="0" anchor="t"/>
          <a:lstStyle/>
          <a:p>
            <a:pPr marL="0" indent="0" algn="l">
              <a:lnSpc>
                <a:spcPts val="2734"/>
              </a:lnSpc>
              <a:buNone/>
            </a:pPr>
            <a:r>
              <a:rPr lang="en-US" sz="2187" b="1" dirty="0">
                <a:solidFill>
                  <a:srgbClr val="282824"/>
                </a:solidFill>
                <a:latin typeface="Lato" pitchFamily="34" charset="0"/>
                <a:ea typeface="Lato" pitchFamily="34" charset="-122"/>
                <a:cs typeface="Lato" pitchFamily="34" charset="-120"/>
              </a:rPr>
              <a:t>Crop Nutrient Optimization</a:t>
            </a:r>
            <a:endParaRPr lang="en-US" sz="2187" dirty="0"/>
          </a:p>
        </p:txBody>
      </p:sp>
      <p:sp>
        <p:nvSpPr>
          <p:cNvPr id="7" name="Text 4"/>
          <p:cNvSpPr/>
          <p:nvPr/>
        </p:nvSpPr>
        <p:spPr>
          <a:xfrm>
            <a:off x="2037993" y="5011222"/>
            <a:ext cx="3295888" cy="2132409"/>
          </a:xfrm>
          <a:prstGeom prst="rect">
            <a:avLst/>
          </a:prstGeom>
          <a:noFill/>
          <a:ln/>
        </p:spPr>
        <p:txBody>
          <a:bodyPr wrap="square" rtlCol="0" anchor="t"/>
          <a:lstStyle/>
          <a:p>
            <a:pPr marL="0" indent="0" algn="l">
              <a:lnSpc>
                <a:spcPts val="2799"/>
              </a:lnSpc>
              <a:buNone/>
            </a:pPr>
            <a:r>
              <a:rPr lang="en-US" sz="1750" dirty="0">
                <a:solidFill>
                  <a:srgbClr val="4A4A45"/>
                </a:solidFill>
                <a:latin typeface="Lato" pitchFamily="34" charset="0"/>
                <a:ea typeface="Lato" pitchFamily="34" charset="-122"/>
                <a:cs typeface="Lato" pitchFamily="34" charset="-120"/>
              </a:rPr>
              <a:t>Research has shown that optimizing the application of essential nutrients like nitrogen, phosphorus, and potassium can significantly increase crop yields and quality.</a:t>
            </a:r>
            <a:endParaRPr lang="en-US" sz="1750" dirty="0"/>
          </a:p>
        </p:txBody>
      </p:sp>
      <p:pic>
        <p:nvPicPr>
          <p:cNvPr id="8" name="Image 1" descr="preencoded.png"/>
          <p:cNvPicPr>
            <a:picLocks noChangeAspect="1"/>
          </p:cNvPicPr>
          <p:nvPr/>
        </p:nvPicPr>
        <p:blipFill>
          <a:blip r:embed="rId4"/>
          <a:stretch>
            <a:fillRect/>
          </a:stretch>
        </p:blipFill>
        <p:spPr>
          <a:xfrm>
            <a:off x="5667137" y="1869043"/>
            <a:ext cx="3296007" cy="2037040"/>
          </a:xfrm>
          <a:prstGeom prst="rect">
            <a:avLst/>
          </a:prstGeom>
        </p:spPr>
      </p:pic>
      <p:sp>
        <p:nvSpPr>
          <p:cNvPr id="9" name="Text 5"/>
          <p:cNvSpPr/>
          <p:nvPr/>
        </p:nvSpPr>
        <p:spPr>
          <a:xfrm>
            <a:off x="5667137" y="4183737"/>
            <a:ext cx="3296007" cy="694373"/>
          </a:xfrm>
          <a:prstGeom prst="rect">
            <a:avLst/>
          </a:prstGeom>
          <a:noFill/>
          <a:ln/>
        </p:spPr>
        <p:txBody>
          <a:bodyPr wrap="square" rtlCol="0" anchor="t"/>
          <a:lstStyle/>
          <a:p>
            <a:pPr marL="0" indent="0" algn="l">
              <a:lnSpc>
                <a:spcPts val="2734"/>
              </a:lnSpc>
              <a:buNone/>
            </a:pPr>
            <a:r>
              <a:rPr lang="en-US" sz="2187" b="1" dirty="0">
                <a:solidFill>
                  <a:srgbClr val="282824"/>
                </a:solidFill>
                <a:latin typeface="Lato" pitchFamily="34" charset="0"/>
                <a:ea typeface="Lato" pitchFamily="34" charset="-122"/>
                <a:cs typeface="Lato" pitchFamily="34" charset="-120"/>
              </a:rPr>
              <a:t>Precision Farming Technologies</a:t>
            </a:r>
            <a:endParaRPr lang="en-US" sz="2187" dirty="0"/>
          </a:p>
        </p:txBody>
      </p:sp>
      <p:sp>
        <p:nvSpPr>
          <p:cNvPr id="10" name="Text 6"/>
          <p:cNvSpPr/>
          <p:nvPr/>
        </p:nvSpPr>
        <p:spPr>
          <a:xfrm>
            <a:off x="5667137" y="5011341"/>
            <a:ext cx="3296007" cy="2132409"/>
          </a:xfrm>
          <a:prstGeom prst="rect">
            <a:avLst/>
          </a:prstGeom>
          <a:noFill/>
          <a:ln/>
        </p:spPr>
        <p:txBody>
          <a:bodyPr wrap="square" rtlCol="0" anchor="t"/>
          <a:lstStyle/>
          <a:p>
            <a:pPr marL="0" indent="0" algn="l">
              <a:lnSpc>
                <a:spcPts val="2799"/>
              </a:lnSpc>
              <a:buNone/>
            </a:pPr>
            <a:r>
              <a:rPr lang="en-US" sz="1750" dirty="0">
                <a:solidFill>
                  <a:srgbClr val="4A4A45"/>
                </a:solidFill>
                <a:latin typeface="Lato" pitchFamily="34" charset="0"/>
                <a:ea typeface="Lato" pitchFamily="34" charset="-122"/>
                <a:cs typeface="Lato" pitchFamily="34" charset="-120"/>
              </a:rPr>
              <a:t>Emerging technologies like sensor networks, drones, and data analytics can provide real-time insights into soil conditions and plant health to enable more precise nutrient management.</a:t>
            </a:r>
            <a:endParaRPr lang="en-US" sz="1750" dirty="0"/>
          </a:p>
        </p:txBody>
      </p:sp>
      <p:pic>
        <p:nvPicPr>
          <p:cNvPr id="11" name="Image 2" descr="preencoded.png"/>
          <p:cNvPicPr>
            <a:picLocks noChangeAspect="1"/>
          </p:cNvPicPr>
          <p:nvPr/>
        </p:nvPicPr>
        <p:blipFill>
          <a:blip r:embed="rId5"/>
          <a:stretch>
            <a:fillRect/>
          </a:stretch>
        </p:blipFill>
        <p:spPr>
          <a:xfrm>
            <a:off x="9296400" y="1869043"/>
            <a:ext cx="3296007" cy="2037040"/>
          </a:xfrm>
          <a:prstGeom prst="rect">
            <a:avLst/>
          </a:prstGeom>
        </p:spPr>
      </p:pic>
      <p:sp>
        <p:nvSpPr>
          <p:cNvPr id="12" name="Text 7"/>
          <p:cNvSpPr/>
          <p:nvPr/>
        </p:nvSpPr>
        <p:spPr>
          <a:xfrm>
            <a:off x="9296400" y="4183737"/>
            <a:ext cx="3296007" cy="694373"/>
          </a:xfrm>
          <a:prstGeom prst="rect">
            <a:avLst/>
          </a:prstGeom>
          <a:noFill/>
          <a:ln/>
        </p:spPr>
        <p:txBody>
          <a:bodyPr wrap="square" rtlCol="0" anchor="t"/>
          <a:lstStyle/>
          <a:p>
            <a:pPr marL="0" indent="0" algn="l">
              <a:lnSpc>
                <a:spcPts val="2734"/>
              </a:lnSpc>
              <a:buNone/>
            </a:pPr>
            <a:r>
              <a:rPr lang="en-US" sz="2187" b="1" dirty="0">
                <a:solidFill>
                  <a:srgbClr val="282824"/>
                </a:solidFill>
                <a:latin typeface="Lato" pitchFamily="34" charset="0"/>
                <a:ea typeface="Lato" pitchFamily="34" charset="-122"/>
                <a:cs typeface="Lato" pitchFamily="34" charset="-120"/>
              </a:rPr>
              <a:t>Machine Learning Applications</a:t>
            </a:r>
            <a:endParaRPr lang="en-US" sz="2187" dirty="0"/>
          </a:p>
        </p:txBody>
      </p:sp>
      <p:sp>
        <p:nvSpPr>
          <p:cNvPr id="13" name="Text 8"/>
          <p:cNvSpPr/>
          <p:nvPr/>
        </p:nvSpPr>
        <p:spPr>
          <a:xfrm>
            <a:off x="9296400" y="5011341"/>
            <a:ext cx="3296007" cy="2487811"/>
          </a:xfrm>
          <a:prstGeom prst="rect">
            <a:avLst/>
          </a:prstGeom>
          <a:noFill/>
          <a:ln/>
        </p:spPr>
        <p:txBody>
          <a:bodyPr wrap="square" rtlCol="0" anchor="t"/>
          <a:lstStyle/>
          <a:p>
            <a:pPr marL="0" indent="0" algn="l">
              <a:lnSpc>
                <a:spcPts val="2799"/>
              </a:lnSpc>
              <a:buNone/>
            </a:pPr>
            <a:r>
              <a:rPr lang="en-US" sz="1750" dirty="0">
                <a:solidFill>
                  <a:srgbClr val="4A4A45"/>
                </a:solidFill>
                <a:latin typeface="Lato" pitchFamily="34" charset="0"/>
                <a:ea typeface="Lato" pitchFamily="34" charset="-122"/>
                <a:cs typeface="Lato" pitchFamily="34" charset="-120"/>
              </a:rPr>
              <a:t>Advanced machine learning models can analyze complex datasets to identify optimal nutrient application strategies tailored to specific soil types, climate conditions, and crop varieties.</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D6CC"/>
          </a:solidFill>
          <a:ln/>
        </p:spPr>
      </p:sp>
      <p:sp>
        <p:nvSpPr>
          <p:cNvPr id="3" name="Shape 1"/>
          <p:cNvSpPr/>
          <p:nvPr/>
        </p:nvSpPr>
        <p:spPr>
          <a:xfrm>
            <a:off x="0" y="0"/>
            <a:ext cx="14630400" cy="8229600"/>
          </a:xfrm>
          <a:prstGeom prst="rect">
            <a:avLst/>
          </a:prstGeom>
          <a:solidFill>
            <a:srgbClr val="EFECE6"/>
          </a:solidFill>
          <a:ln/>
        </p:spPr>
      </p:sp>
      <p:sp>
        <p:nvSpPr>
          <p:cNvPr id="4" name="Text 2"/>
          <p:cNvSpPr/>
          <p:nvPr/>
        </p:nvSpPr>
        <p:spPr>
          <a:xfrm>
            <a:off x="2037993" y="730329"/>
            <a:ext cx="5554980" cy="694373"/>
          </a:xfrm>
          <a:prstGeom prst="rect">
            <a:avLst/>
          </a:prstGeom>
          <a:noFill/>
          <a:ln/>
        </p:spPr>
        <p:txBody>
          <a:bodyPr wrap="none" rtlCol="0" anchor="t"/>
          <a:lstStyle/>
          <a:p>
            <a:pPr marL="0" indent="0">
              <a:lnSpc>
                <a:spcPts val="5468"/>
              </a:lnSpc>
              <a:buNone/>
            </a:pPr>
            <a:r>
              <a:rPr lang="en-US" sz="4374" b="1" dirty="0">
                <a:solidFill>
                  <a:srgbClr val="282824"/>
                </a:solidFill>
                <a:latin typeface="Lato" pitchFamily="34" charset="0"/>
                <a:ea typeface="Lato" pitchFamily="34" charset="-122"/>
                <a:cs typeface="Lato" pitchFamily="34" charset="-120"/>
              </a:rPr>
              <a:t>Literature Review</a:t>
            </a:r>
            <a:endParaRPr lang="en-US" sz="4374" dirty="0"/>
          </a:p>
        </p:txBody>
      </p:sp>
      <p:sp>
        <p:nvSpPr>
          <p:cNvPr id="12" name="Text 7"/>
          <p:cNvSpPr/>
          <p:nvPr/>
        </p:nvSpPr>
        <p:spPr>
          <a:xfrm>
            <a:off x="9296400" y="4183737"/>
            <a:ext cx="3296007" cy="694373"/>
          </a:xfrm>
          <a:prstGeom prst="rect">
            <a:avLst/>
          </a:prstGeom>
          <a:noFill/>
          <a:ln/>
        </p:spPr>
        <p:txBody>
          <a:bodyPr wrap="square" rtlCol="0" anchor="t"/>
          <a:lstStyle/>
          <a:p>
            <a:pPr marL="0" indent="0" algn="l">
              <a:lnSpc>
                <a:spcPts val="2734"/>
              </a:lnSpc>
              <a:buNone/>
            </a:pPr>
            <a:endParaRPr lang="en-US" sz="2187" dirty="0"/>
          </a:p>
        </p:txBody>
      </p:sp>
      <p:sp>
        <p:nvSpPr>
          <p:cNvPr id="13" name="Text 8"/>
          <p:cNvSpPr/>
          <p:nvPr/>
        </p:nvSpPr>
        <p:spPr>
          <a:xfrm>
            <a:off x="9296400" y="5011341"/>
            <a:ext cx="3296007" cy="2487811"/>
          </a:xfrm>
          <a:prstGeom prst="rect">
            <a:avLst/>
          </a:prstGeom>
          <a:noFill/>
          <a:ln/>
        </p:spPr>
        <p:txBody>
          <a:bodyPr wrap="square" rtlCol="0" anchor="t"/>
          <a:lstStyle/>
          <a:p>
            <a:pPr marL="0" indent="0" algn="l">
              <a:lnSpc>
                <a:spcPts val="2799"/>
              </a:lnSpc>
              <a:buNone/>
            </a:pPr>
            <a:endParaRPr lang="en-US" sz="1750" dirty="0"/>
          </a:p>
        </p:txBody>
      </p:sp>
      <p:graphicFrame>
        <p:nvGraphicFramePr>
          <p:cNvPr id="15" name="Table 6">
            <a:extLst>
              <a:ext uri="{FF2B5EF4-FFF2-40B4-BE49-F238E27FC236}">
                <a16:creationId xmlns:a16="http://schemas.microsoft.com/office/drawing/2014/main" id="{42FEDCAF-45EF-85F4-E2E2-D105E0282E8B}"/>
              </a:ext>
            </a:extLst>
          </p:cNvPr>
          <p:cNvGraphicFramePr>
            <a:graphicFrameLocks noGrp="1"/>
          </p:cNvGraphicFramePr>
          <p:nvPr>
            <p:extLst>
              <p:ext uri="{D42A27DB-BD31-4B8C-83A1-F6EECF244321}">
                <p14:modId xmlns:p14="http://schemas.microsoft.com/office/powerpoint/2010/main" val="4184124804"/>
              </p:ext>
            </p:extLst>
          </p:nvPr>
        </p:nvGraphicFramePr>
        <p:xfrm>
          <a:off x="1897508" y="2474132"/>
          <a:ext cx="10530428" cy="4493823"/>
        </p:xfrm>
        <a:graphic>
          <a:graphicData uri="http://schemas.openxmlformats.org/drawingml/2006/table">
            <a:tbl>
              <a:tblPr firstRow="1" bandRow="1">
                <a:tableStyleId>{0E3FDE45-AF77-4B5C-9715-49D594BDF05E}</a:tableStyleId>
              </a:tblPr>
              <a:tblGrid>
                <a:gridCol w="639779">
                  <a:extLst>
                    <a:ext uri="{9D8B030D-6E8A-4147-A177-3AD203B41FA5}">
                      <a16:colId xmlns:a16="http://schemas.microsoft.com/office/drawing/2014/main" val="4179629490"/>
                    </a:ext>
                  </a:extLst>
                </a:gridCol>
                <a:gridCol w="1024758">
                  <a:extLst>
                    <a:ext uri="{9D8B030D-6E8A-4147-A177-3AD203B41FA5}">
                      <a16:colId xmlns:a16="http://schemas.microsoft.com/office/drawing/2014/main" val="509443340"/>
                    </a:ext>
                  </a:extLst>
                </a:gridCol>
                <a:gridCol w="2885090">
                  <a:extLst>
                    <a:ext uri="{9D8B030D-6E8A-4147-A177-3AD203B41FA5}">
                      <a16:colId xmlns:a16="http://schemas.microsoft.com/office/drawing/2014/main" val="1878355055"/>
                    </a:ext>
                  </a:extLst>
                </a:gridCol>
                <a:gridCol w="1899745">
                  <a:extLst>
                    <a:ext uri="{9D8B030D-6E8A-4147-A177-3AD203B41FA5}">
                      <a16:colId xmlns:a16="http://schemas.microsoft.com/office/drawing/2014/main" val="3429157811"/>
                    </a:ext>
                  </a:extLst>
                </a:gridCol>
                <a:gridCol w="1474076">
                  <a:extLst>
                    <a:ext uri="{9D8B030D-6E8A-4147-A177-3AD203B41FA5}">
                      <a16:colId xmlns:a16="http://schemas.microsoft.com/office/drawing/2014/main" val="1378453927"/>
                    </a:ext>
                  </a:extLst>
                </a:gridCol>
                <a:gridCol w="2606980">
                  <a:extLst>
                    <a:ext uri="{9D8B030D-6E8A-4147-A177-3AD203B41FA5}">
                      <a16:colId xmlns:a16="http://schemas.microsoft.com/office/drawing/2014/main" val="3127282539"/>
                    </a:ext>
                  </a:extLst>
                </a:gridCol>
              </a:tblGrid>
              <a:tr h="1084543">
                <a:tc>
                  <a:txBody>
                    <a:bodyPr/>
                    <a:lstStyle/>
                    <a:p>
                      <a:pPr algn="ctr"/>
                      <a:endParaRPr lang="en-US" dirty="0"/>
                    </a:p>
                    <a:p>
                      <a:pPr algn="ctr"/>
                      <a:r>
                        <a:rPr lang="en-US" sz="1600" dirty="0">
                          <a:solidFill>
                            <a:schemeClr val="tx1">
                              <a:lumMod val="75000"/>
                              <a:lumOff val="25000"/>
                            </a:schemeClr>
                          </a:solidFill>
                        </a:rPr>
                        <a:t>Ref No.</a:t>
                      </a:r>
                    </a:p>
                    <a:p>
                      <a:pPr algn="ctr"/>
                      <a:r>
                        <a:rPr lang="en-US" dirty="0"/>
                        <a:t> </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u="none" strike="noStrike" kern="1200" cap="none" spc="0" normalizeH="0" baseline="0" noProof="0" dirty="0">
                        <a:ln>
                          <a:noFill/>
                        </a:ln>
                        <a:solidFill>
                          <a:prstClr val="white"/>
                        </a:solidFill>
                        <a:effectLst/>
                        <a:uLnTx/>
                        <a:uFillTx/>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u="none" strike="noStrike" kern="1200" cap="none" spc="0" normalizeH="0" baseline="0" noProof="0" dirty="0">
                          <a:ln>
                            <a:noFill/>
                          </a:ln>
                          <a:solidFill>
                            <a:schemeClr val="tx1">
                              <a:lumMod val="75000"/>
                              <a:lumOff val="25000"/>
                            </a:schemeClr>
                          </a:solidFill>
                          <a:effectLst/>
                          <a:uLnTx/>
                          <a:uFillTx/>
                        </a:rPr>
                        <a:t>Year</a:t>
                      </a:r>
                    </a:p>
                    <a:p>
                      <a:pPr algn="ctr"/>
                      <a:endParaRPr lang="en-US" dirty="0"/>
                    </a:p>
                  </a:txBody>
                  <a:tcPr/>
                </a:tc>
                <a:tc>
                  <a:txBody>
                    <a:bodyPr/>
                    <a:lstStyle/>
                    <a:p>
                      <a:pPr algn="ctr"/>
                      <a:endParaRPr kumimoji="0" lang="en-US" sz="1800" b="1" u="none" strike="noStrike" kern="1200" cap="none" spc="0" normalizeH="0" baseline="0" noProof="0" dirty="0">
                        <a:ln>
                          <a:noFill/>
                        </a:ln>
                        <a:solidFill>
                          <a:prstClr val="white"/>
                        </a:solidFill>
                        <a:effectLst/>
                        <a:uLnTx/>
                        <a:uFillTx/>
                      </a:endParaRPr>
                    </a:p>
                    <a:p>
                      <a:pPr algn="ctr"/>
                      <a:r>
                        <a:rPr kumimoji="0" lang="en-US" sz="1600" b="1" u="none" strike="noStrike" kern="1200" cap="none" spc="0" normalizeH="0" baseline="0" noProof="0" dirty="0">
                          <a:ln>
                            <a:noFill/>
                          </a:ln>
                          <a:solidFill>
                            <a:schemeClr val="tx1">
                              <a:lumMod val="75000"/>
                              <a:lumOff val="25000"/>
                            </a:schemeClr>
                          </a:solidFill>
                          <a:effectLst/>
                          <a:uLnTx/>
                          <a:uFillTx/>
                        </a:rPr>
                        <a:t>Title</a:t>
                      </a:r>
                      <a:endParaRPr lang="en-US" sz="1600" dirty="0">
                        <a:solidFill>
                          <a:schemeClr val="tx1">
                            <a:lumMod val="75000"/>
                            <a:lumOff val="25000"/>
                          </a:schemeClr>
                        </a:solidFill>
                      </a:endParaRPr>
                    </a:p>
                  </a:txBody>
                  <a:tcPr/>
                </a:tc>
                <a:tc>
                  <a:txBody>
                    <a:bodyPr/>
                    <a:lstStyle/>
                    <a:p>
                      <a:pPr algn="ctr"/>
                      <a:endParaRPr kumimoji="0" lang="en-US" sz="1800" b="1" u="none" strike="noStrike" kern="1200" cap="none" spc="0" normalizeH="0" baseline="0" noProof="0" dirty="0">
                        <a:ln>
                          <a:noFill/>
                        </a:ln>
                        <a:solidFill>
                          <a:prstClr val="white"/>
                        </a:solidFill>
                        <a:effectLst/>
                        <a:uLnTx/>
                        <a:uFillTx/>
                      </a:endParaRPr>
                    </a:p>
                    <a:p>
                      <a:pPr algn="ctr"/>
                      <a:r>
                        <a:rPr lang="en-US" sz="1600" dirty="0">
                          <a:solidFill>
                            <a:schemeClr val="tx1">
                              <a:lumMod val="75000"/>
                              <a:lumOff val="25000"/>
                            </a:schemeClr>
                          </a:solidFill>
                        </a:rPr>
                        <a:t>Author’s Name</a:t>
                      </a:r>
                    </a:p>
                  </a:txBody>
                  <a:tcPr/>
                </a:tc>
                <a:tc>
                  <a:txBody>
                    <a:bodyPr/>
                    <a:lstStyle/>
                    <a:p>
                      <a:pPr algn="ctr"/>
                      <a:endParaRPr kumimoji="0" lang="en-US" sz="1800" b="1" u="none" strike="noStrike" kern="1200" cap="none" spc="0" normalizeH="0" baseline="0" noProof="0" dirty="0">
                        <a:ln>
                          <a:noFill/>
                        </a:ln>
                        <a:solidFill>
                          <a:prstClr val="white"/>
                        </a:solidFill>
                        <a:effectLst/>
                        <a:uLnTx/>
                        <a:uFillTx/>
                      </a:endParaRPr>
                    </a:p>
                    <a:p>
                      <a:pPr algn="ctr"/>
                      <a:r>
                        <a:rPr kumimoji="0" lang="en-US" sz="1600" b="1" u="none" strike="noStrike" kern="1200" cap="none" spc="0" normalizeH="0" baseline="0" noProof="0" dirty="0">
                          <a:ln>
                            <a:noFill/>
                          </a:ln>
                          <a:solidFill>
                            <a:schemeClr val="tx1">
                              <a:lumMod val="75000"/>
                              <a:lumOff val="25000"/>
                            </a:schemeClr>
                          </a:solidFill>
                          <a:effectLst/>
                          <a:uLnTx/>
                          <a:uFillTx/>
                        </a:rPr>
                        <a:t>Journal</a:t>
                      </a:r>
                      <a:endParaRPr lang="en-US" sz="1600" dirty="0">
                        <a:solidFill>
                          <a:schemeClr val="tx1">
                            <a:lumMod val="75000"/>
                            <a:lumOff val="25000"/>
                          </a:schemeClr>
                        </a:solidFill>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kumimoji="0" lang="en-US" sz="1800" b="1" u="none" strike="noStrike" kern="1200" cap="none" spc="0" normalizeH="0" baseline="0" noProof="0" dirty="0">
                        <a:ln>
                          <a:noFill/>
                        </a:ln>
                        <a:solidFill>
                          <a:prstClr val="white"/>
                        </a:solidFill>
                        <a:effectLst/>
                        <a:uLnTx/>
                        <a:uFillTx/>
                      </a:endParaRPr>
                    </a:p>
                    <a:p>
                      <a:pPr marL="0" marR="0" indent="0" algn="ctr" defTabSz="914400" rtl="0" eaLnBrk="1" fontAlgn="auto" latinLnBrk="0" hangingPunct="1">
                        <a:lnSpc>
                          <a:spcPct val="100000"/>
                        </a:lnSpc>
                        <a:spcBef>
                          <a:spcPts val="0"/>
                        </a:spcBef>
                        <a:spcAft>
                          <a:spcPts val="0"/>
                        </a:spcAft>
                        <a:buClrTx/>
                        <a:buSzTx/>
                        <a:buFontTx/>
                        <a:buNone/>
                        <a:tabLst/>
                        <a:defRPr/>
                      </a:pPr>
                      <a:r>
                        <a:rPr kumimoji="0" lang="en-US" sz="1800" b="1" u="none" strike="noStrike" kern="1200" cap="none" spc="0" normalizeH="0" baseline="0" noProof="0" dirty="0">
                          <a:ln>
                            <a:noFill/>
                          </a:ln>
                          <a:solidFill>
                            <a:schemeClr val="tx1">
                              <a:lumMod val="75000"/>
                              <a:lumOff val="25000"/>
                            </a:schemeClr>
                          </a:solidFill>
                          <a:effectLst/>
                          <a:uLnTx/>
                          <a:uFillTx/>
                        </a:rPr>
                        <a:t>Description</a:t>
                      </a:r>
                      <a:endParaRPr lang="en-US" dirty="0">
                        <a:solidFill>
                          <a:schemeClr val="tx1">
                            <a:lumMod val="75000"/>
                            <a:lumOff val="25000"/>
                          </a:schemeClr>
                        </a:solidFill>
                      </a:endParaRPr>
                    </a:p>
                  </a:txBody>
                  <a:tcPr/>
                </a:tc>
                <a:extLst>
                  <a:ext uri="{0D108BD9-81ED-4DB2-BD59-A6C34878D82A}">
                    <a16:rowId xmlns:a16="http://schemas.microsoft.com/office/drawing/2014/main" val="562067858"/>
                  </a:ext>
                </a:extLst>
              </a:tr>
              <a:tr h="1015785">
                <a:tc>
                  <a:txBody>
                    <a:bodyPr/>
                    <a:lstStyle/>
                    <a:p>
                      <a:pPr marL="0" indent="0" algn="ctr">
                        <a:buFont typeface="+mj-lt"/>
                        <a:buNone/>
                      </a:pPr>
                      <a:endParaRPr lang="en-US" dirty="0"/>
                    </a:p>
                    <a:p>
                      <a:pPr marL="0" indent="0" algn="ctr">
                        <a:buFont typeface="+mj-lt"/>
                        <a:buNone/>
                      </a:pPr>
                      <a:endParaRPr lang="en-US" sz="1100" dirty="0"/>
                    </a:p>
                    <a:p>
                      <a:pPr marL="0" indent="0" algn="ctr">
                        <a:buFont typeface="+mj-lt"/>
                        <a:buNone/>
                      </a:pPr>
                      <a:r>
                        <a:rPr lang="en-US" sz="1100" dirty="0"/>
                        <a:t>1.</a:t>
                      </a:r>
                    </a:p>
                    <a:p>
                      <a:pPr marL="342900" indent="-342900" algn="ctr">
                        <a:buFont typeface="+mj-lt"/>
                        <a:buAutoNum type="romanUcPeriod"/>
                      </a:pPr>
                      <a:endParaRPr lang="en-US" dirty="0"/>
                    </a:p>
                  </a:txBody>
                  <a:tcPr/>
                </a:tc>
                <a:tc>
                  <a:txBody>
                    <a:bodyPr/>
                    <a:lstStyle/>
                    <a:p>
                      <a:pPr algn="ctr"/>
                      <a:endParaRPr lang="en-US" dirty="0"/>
                    </a:p>
                    <a:p>
                      <a:pPr algn="ctr"/>
                      <a:endParaRPr lang="en-US" sz="1100" dirty="0"/>
                    </a:p>
                    <a:p>
                      <a:pPr algn="ctr"/>
                      <a:r>
                        <a:rPr lang="en-US" sz="1100" dirty="0"/>
                        <a:t>2018</a:t>
                      </a:r>
                      <a:endParaRPr lang="en-US" sz="1100" dirty="0">
                        <a:latin typeface="+mn-lt"/>
                      </a:endParaRPr>
                    </a:p>
                  </a:txBody>
                  <a:tcPr/>
                </a:tc>
                <a:tc>
                  <a:txBody>
                    <a:bodyPr/>
                    <a:lstStyle/>
                    <a:p>
                      <a:pPr algn="ctr"/>
                      <a:endParaRPr lang="en-US" sz="1100" dirty="0"/>
                    </a:p>
                    <a:p>
                      <a:pPr algn="ctr"/>
                      <a:endParaRPr lang="en-US" sz="1100" dirty="0"/>
                    </a:p>
                    <a:p>
                      <a:pPr algn="ctr"/>
                      <a:r>
                        <a:rPr lang="en-US" sz="1100" dirty="0"/>
                        <a:t>Prediction of Crop Fertilizer Consumption</a:t>
                      </a:r>
                      <a:endParaRPr lang="en-US" sz="1100" dirty="0">
                        <a:latin typeface="+mn-lt"/>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200" dirty="0"/>
                    </a:p>
                    <a:p>
                      <a:pPr marL="0" marR="0" indent="0" algn="ctr" defTabSz="914400" rtl="0" eaLnBrk="1" fontAlgn="auto" latinLnBrk="0" hangingPunct="1">
                        <a:lnSpc>
                          <a:spcPct val="100000"/>
                        </a:lnSpc>
                        <a:spcBef>
                          <a:spcPts val="0"/>
                        </a:spcBef>
                        <a:spcAft>
                          <a:spcPts val="0"/>
                        </a:spcAft>
                        <a:buClrTx/>
                        <a:buSzTx/>
                        <a:buFontTx/>
                        <a:buNone/>
                        <a:tabLst/>
                        <a:defRPr/>
                      </a:pPr>
                      <a:r>
                        <a:rPr lang="en-US" sz="1100" dirty="0"/>
                        <a:t>Krutika </a:t>
                      </a:r>
                      <a:r>
                        <a:rPr lang="en-US" sz="1100" dirty="0" err="1"/>
                        <a:t>Hampannavar</a:t>
                      </a:r>
                      <a:r>
                        <a:rPr lang="en-US" sz="1100" dirty="0"/>
                        <a: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100" dirty="0"/>
                        <a:t>Vijay </a:t>
                      </a:r>
                      <a:r>
                        <a:rPr lang="en-US" sz="1100" dirty="0" err="1"/>
                        <a:t>Bhajantri</a:t>
                      </a:r>
                      <a:endParaRPr lang="en-US" sz="1100" dirty="0"/>
                    </a:p>
                    <a:p>
                      <a:pPr marL="0" marR="0" indent="0" algn="ctr" defTabSz="914400" rtl="0" eaLnBrk="1" fontAlgn="auto" latinLnBrk="0" hangingPunct="1">
                        <a:lnSpc>
                          <a:spcPct val="100000"/>
                        </a:lnSpc>
                        <a:spcBef>
                          <a:spcPts val="0"/>
                        </a:spcBef>
                        <a:spcAft>
                          <a:spcPts val="0"/>
                        </a:spcAft>
                        <a:buClrTx/>
                        <a:buSzTx/>
                        <a:buFontTx/>
                        <a:buNone/>
                        <a:tabLst/>
                        <a:defRPr/>
                      </a:pPr>
                      <a:r>
                        <a:rPr lang="en-US" sz="1100" dirty="0"/>
                        <a:t>Shashikumar G. </a:t>
                      </a:r>
                      <a:r>
                        <a:rPr lang="en-US" sz="1100" dirty="0" err="1"/>
                        <a:t>Totad</a:t>
                      </a:r>
                      <a:endParaRPr lang="en-US" sz="1100" dirty="0"/>
                    </a:p>
                  </a:txBody>
                  <a:tcPr/>
                </a:tc>
                <a:tc>
                  <a:txBody>
                    <a:bodyPr/>
                    <a:lstStyle/>
                    <a:p>
                      <a:pPr algn="ctr"/>
                      <a:endParaRPr lang="en-US" sz="1200" dirty="0"/>
                    </a:p>
                    <a:p>
                      <a:pPr algn="ctr"/>
                      <a:r>
                        <a:rPr lang="en-US" sz="1100" dirty="0"/>
                        <a:t>IEEE,</a:t>
                      </a:r>
                    </a:p>
                    <a:p>
                      <a:pPr algn="ctr"/>
                      <a:r>
                        <a:rPr lang="en-US" sz="1100" dirty="0"/>
                        <a:t>DOI:10.1109/ICCUBEA.2018.8697827</a:t>
                      </a:r>
                    </a:p>
                  </a:txBody>
                  <a:tcPr/>
                </a:tc>
                <a:tc>
                  <a:txBody>
                    <a:bodyPr/>
                    <a:lstStyle/>
                    <a:p>
                      <a:pPr algn="ctr">
                        <a:lnSpc>
                          <a:spcPct val="100000"/>
                        </a:lnSpc>
                      </a:pPr>
                      <a:endParaRPr lang="en-US" sz="1100" dirty="0"/>
                    </a:p>
                    <a:p>
                      <a:pPr algn="ctr">
                        <a:lnSpc>
                          <a:spcPct val="100000"/>
                        </a:lnSpc>
                      </a:pPr>
                      <a:r>
                        <a:rPr lang="en-US" sz="900" dirty="0"/>
                        <a:t>Prediction of fertilizer consumption can prevent the toxicity and deficiency in plants to certain extent and this can help farmers to get proper yield without much wastage.</a:t>
                      </a:r>
                    </a:p>
                    <a:p>
                      <a:pPr algn="ctr">
                        <a:lnSpc>
                          <a:spcPct val="100000"/>
                        </a:lnSpc>
                      </a:pPr>
                      <a:endParaRPr lang="en-US" sz="1100" dirty="0"/>
                    </a:p>
                  </a:txBody>
                  <a:tcPr marL="90000"/>
                </a:tc>
                <a:extLst>
                  <a:ext uri="{0D108BD9-81ED-4DB2-BD59-A6C34878D82A}">
                    <a16:rowId xmlns:a16="http://schemas.microsoft.com/office/drawing/2014/main" val="834791455"/>
                  </a:ext>
                </a:extLst>
              </a:tr>
              <a:tr h="1085358">
                <a:tc>
                  <a:txBody>
                    <a:bodyPr/>
                    <a:lstStyle/>
                    <a:p>
                      <a:pPr marL="0" marR="0" lvl="0" indent="0" algn="ctr" defTabSz="914400" rtl="0" eaLnBrk="1" fontAlgn="auto" latinLnBrk="0" hangingPunct="1">
                        <a:lnSpc>
                          <a:spcPct val="100000"/>
                        </a:lnSpc>
                        <a:spcBef>
                          <a:spcPts val="0"/>
                        </a:spcBef>
                        <a:spcAft>
                          <a:spcPts val="0"/>
                        </a:spcAft>
                        <a:buClrTx/>
                        <a:buSzTx/>
                        <a:buFont typeface="+mj-lt"/>
                        <a:buNone/>
                        <a:tabLst/>
                        <a:defRPr/>
                      </a:pPr>
                      <a:endParaRPr kumimoji="0" lang="en-US" sz="1100" b="0" u="none" strike="noStrike" kern="1200" cap="none" spc="0" normalizeH="0" baseline="0" noProof="0" dirty="0">
                        <a:ln>
                          <a:noFill/>
                        </a:ln>
                        <a:solidFill>
                          <a:prstClr val="black"/>
                        </a:solidFill>
                        <a:effectLst/>
                        <a:uLnTx/>
                        <a:uFillTx/>
                      </a:endParaRPr>
                    </a:p>
                    <a:p>
                      <a:pPr marL="0" marR="0" lvl="0" indent="0" algn="ctr" defTabSz="914400" rtl="0" eaLnBrk="1" fontAlgn="auto" latinLnBrk="0" hangingPunct="1">
                        <a:lnSpc>
                          <a:spcPct val="100000"/>
                        </a:lnSpc>
                        <a:spcBef>
                          <a:spcPts val="0"/>
                        </a:spcBef>
                        <a:spcAft>
                          <a:spcPts val="0"/>
                        </a:spcAft>
                        <a:buClrTx/>
                        <a:buSzTx/>
                        <a:buFont typeface="+mj-lt"/>
                        <a:buNone/>
                        <a:tabLst/>
                        <a:defRPr/>
                      </a:pPr>
                      <a:endParaRPr kumimoji="0" lang="en-US" sz="1100" b="0" u="none" strike="noStrike" kern="1200" cap="none" spc="0" normalizeH="0" baseline="0" noProof="0" dirty="0">
                        <a:ln>
                          <a:noFill/>
                        </a:ln>
                        <a:solidFill>
                          <a:prstClr val="black"/>
                        </a:solidFill>
                        <a:effectLst/>
                        <a:uLnTx/>
                        <a:uFillTx/>
                      </a:endParaRPr>
                    </a:p>
                    <a:p>
                      <a:pPr marL="0" marR="0" lvl="0" indent="0" algn="ctr" defTabSz="914400" rtl="0" eaLnBrk="1" fontAlgn="auto" latinLnBrk="0" hangingPunct="1">
                        <a:lnSpc>
                          <a:spcPct val="100000"/>
                        </a:lnSpc>
                        <a:spcBef>
                          <a:spcPts val="0"/>
                        </a:spcBef>
                        <a:spcAft>
                          <a:spcPts val="0"/>
                        </a:spcAft>
                        <a:buClrTx/>
                        <a:buSzTx/>
                        <a:buFont typeface="+mj-lt"/>
                        <a:buNone/>
                        <a:tabLst/>
                        <a:defRPr/>
                      </a:pPr>
                      <a:endParaRPr kumimoji="0" lang="en-US" sz="1100" b="0" u="none" strike="noStrike" kern="1200" cap="none" spc="0" normalizeH="0" baseline="0" noProof="0" dirty="0">
                        <a:ln>
                          <a:noFill/>
                        </a:ln>
                        <a:solidFill>
                          <a:prstClr val="black"/>
                        </a:solidFill>
                        <a:effectLst/>
                        <a:uLnTx/>
                        <a:uFillTx/>
                      </a:endParaRPr>
                    </a:p>
                    <a:p>
                      <a:pPr marL="0" marR="0" lvl="0" indent="0" algn="ctr" defTabSz="914400" rtl="0" eaLnBrk="1" fontAlgn="auto" latinLnBrk="0" hangingPunct="1">
                        <a:lnSpc>
                          <a:spcPct val="100000"/>
                        </a:lnSpc>
                        <a:spcBef>
                          <a:spcPts val="0"/>
                        </a:spcBef>
                        <a:spcAft>
                          <a:spcPts val="0"/>
                        </a:spcAft>
                        <a:buClrTx/>
                        <a:buSzTx/>
                        <a:buFont typeface="+mj-lt"/>
                        <a:buNone/>
                        <a:tabLst/>
                        <a:defRPr/>
                      </a:pPr>
                      <a:r>
                        <a:rPr kumimoji="0" lang="en-US" sz="1100" b="0" u="none" strike="noStrike" kern="1200" cap="none" spc="0" normalizeH="0" baseline="0" noProof="0" dirty="0">
                          <a:ln>
                            <a:noFill/>
                          </a:ln>
                          <a:solidFill>
                            <a:prstClr val="black"/>
                          </a:solidFill>
                          <a:effectLst/>
                          <a:uLnTx/>
                          <a:uFillTx/>
                        </a:rPr>
                        <a:t>2.</a:t>
                      </a:r>
                      <a:endParaRPr kumimoji="0" lang="en-US" sz="1100" b="0" i="0" u="none" strike="noStrike" kern="1200" cap="none" spc="0" normalizeH="0" baseline="0" noProof="0" dirty="0">
                        <a:ln>
                          <a:noFill/>
                        </a:ln>
                        <a:solidFill>
                          <a:prstClr val="black"/>
                        </a:solidFill>
                        <a:effectLst/>
                        <a:uLnTx/>
                        <a:uFillTx/>
                        <a:latin typeface="+mn-lt"/>
                        <a:ea typeface="+mn-ea"/>
                        <a:cs typeface="+mn-cs"/>
                      </a:endParaRPr>
                    </a:p>
                  </a:txBody>
                  <a:tcPr/>
                </a:tc>
                <a:tc>
                  <a:txBody>
                    <a:bodyPr/>
                    <a:lstStyle/>
                    <a:p>
                      <a:pPr algn="ctr"/>
                      <a:endParaRPr lang="en-US" sz="1100" dirty="0"/>
                    </a:p>
                    <a:p>
                      <a:pPr marL="0" marR="0" indent="0" algn="ctr" defTabSz="914400" rtl="0" eaLnBrk="1" fontAlgn="auto" latinLnBrk="0" hangingPunct="1">
                        <a:lnSpc>
                          <a:spcPct val="100000"/>
                        </a:lnSpc>
                        <a:spcBef>
                          <a:spcPts val="0"/>
                        </a:spcBef>
                        <a:spcAft>
                          <a:spcPts val="0"/>
                        </a:spcAft>
                        <a:buClrTx/>
                        <a:buSzTx/>
                        <a:buFontTx/>
                        <a:buNone/>
                        <a:tabLst/>
                        <a:defRPr/>
                      </a:pPr>
                      <a:endParaRPr kumimoji="0" lang="en-US" sz="1100" b="0" u="none" strike="noStrike" kern="1200" cap="none" spc="0" normalizeH="0" baseline="0" noProof="0" dirty="0">
                        <a:ln>
                          <a:noFill/>
                        </a:ln>
                        <a:solidFill>
                          <a:prstClr val="black"/>
                        </a:solidFill>
                        <a:effectLst/>
                        <a:uLnTx/>
                        <a:uFillTx/>
                      </a:endParaRPr>
                    </a:p>
                    <a:p>
                      <a:pPr marL="0" marR="0" indent="0" algn="ctr" defTabSz="914400" rtl="0" eaLnBrk="1" fontAlgn="auto" latinLnBrk="0" hangingPunct="1">
                        <a:lnSpc>
                          <a:spcPct val="100000"/>
                        </a:lnSpc>
                        <a:spcBef>
                          <a:spcPts val="0"/>
                        </a:spcBef>
                        <a:spcAft>
                          <a:spcPts val="0"/>
                        </a:spcAft>
                        <a:buClrTx/>
                        <a:buSzTx/>
                        <a:buFontTx/>
                        <a:buNone/>
                        <a:tabLst/>
                        <a:defRPr/>
                      </a:pPr>
                      <a:endParaRPr kumimoji="0" lang="en-US" sz="1100" b="0" u="none" strike="noStrike" kern="1200" cap="none" spc="0" normalizeH="0" baseline="0" noProof="0" dirty="0">
                        <a:ln>
                          <a:noFill/>
                        </a:ln>
                        <a:solidFill>
                          <a:prstClr val="black"/>
                        </a:solidFill>
                        <a:effectLst/>
                        <a:uLnTx/>
                        <a:uFillTx/>
                      </a:endParaRPr>
                    </a:p>
                    <a:p>
                      <a:pPr marL="0" marR="0" indent="0" algn="ctr" defTabSz="914400" rtl="0" eaLnBrk="1" fontAlgn="auto" latinLnBrk="0" hangingPunct="1">
                        <a:lnSpc>
                          <a:spcPct val="100000"/>
                        </a:lnSpc>
                        <a:spcBef>
                          <a:spcPts val="0"/>
                        </a:spcBef>
                        <a:spcAft>
                          <a:spcPts val="0"/>
                        </a:spcAft>
                        <a:buClrTx/>
                        <a:buSzTx/>
                        <a:buFontTx/>
                        <a:buNone/>
                        <a:tabLst/>
                        <a:defRPr/>
                      </a:pPr>
                      <a:r>
                        <a:rPr kumimoji="0" lang="en-US" sz="1100" b="0" u="none" strike="noStrike" kern="1200" cap="none" spc="0" normalizeH="0" baseline="0" noProof="0" dirty="0">
                          <a:ln>
                            <a:noFill/>
                          </a:ln>
                          <a:solidFill>
                            <a:prstClr val="black"/>
                          </a:solidFill>
                          <a:effectLst/>
                          <a:uLnTx/>
                          <a:uFillTx/>
                        </a:rPr>
                        <a:t>2018</a:t>
                      </a:r>
                      <a:endParaRPr lang="en-US" sz="1100" dirty="0">
                        <a:latin typeface="+mn-lt"/>
                      </a:endParaRPr>
                    </a:p>
                  </a:txBody>
                  <a:tcPr/>
                </a:tc>
                <a:tc>
                  <a:txBody>
                    <a:bodyPr/>
                    <a:lstStyle/>
                    <a:p>
                      <a:pPr algn="ctr"/>
                      <a:endParaRPr lang="en-US" sz="1100" dirty="0"/>
                    </a:p>
                    <a:p>
                      <a:pPr algn="ctr"/>
                      <a:r>
                        <a:rPr lang="en-US" sz="1100" dirty="0"/>
                        <a:t>Fuzzy decision support system for improving the crop productivity and efficient use of fertilizers </a:t>
                      </a:r>
                      <a:endParaRPr lang="en-US" sz="1100" dirty="0">
                        <a:latin typeface="+mn-lt"/>
                      </a:endParaRPr>
                    </a:p>
                  </a:txBody>
                  <a:tcPr/>
                </a:tc>
                <a:tc>
                  <a:txBody>
                    <a:bodyPr/>
                    <a:lstStyle/>
                    <a:p>
                      <a:pPr algn="ctr">
                        <a:lnSpc>
                          <a:spcPct val="100000"/>
                        </a:lnSpc>
                        <a:spcAft>
                          <a:spcPts val="0"/>
                        </a:spcAft>
                      </a:pPr>
                      <a:endParaRPr lang="en-IN" sz="1100" dirty="0">
                        <a:effectLst/>
                      </a:endParaRPr>
                    </a:p>
                    <a:p>
                      <a:pPr algn="ctr">
                        <a:lnSpc>
                          <a:spcPct val="100000"/>
                        </a:lnSpc>
                        <a:spcAft>
                          <a:spcPts val="0"/>
                        </a:spcAft>
                      </a:pPr>
                      <a:r>
                        <a:rPr lang="en-IN" sz="1100" dirty="0">
                          <a:effectLst/>
                        </a:rPr>
                        <a:t>G. </a:t>
                      </a:r>
                      <a:r>
                        <a:rPr lang="en-IN" sz="1100" dirty="0" err="1">
                          <a:effectLst/>
                        </a:rPr>
                        <a:t>Prabakaran,D</a:t>
                      </a:r>
                      <a:r>
                        <a:rPr lang="en-IN" sz="1100" dirty="0">
                          <a:effectLst/>
                        </a:rPr>
                        <a:t>. </a:t>
                      </a:r>
                      <a:r>
                        <a:rPr lang="en-IN" sz="1100" dirty="0" err="1">
                          <a:effectLst/>
                        </a:rPr>
                        <a:t>Vaithiyanathan</a:t>
                      </a:r>
                      <a:r>
                        <a:rPr lang="en-IN" sz="1100" dirty="0">
                          <a:effectLst/>
                        </a:rPr>
                        <a:t>, Madhavi Ganesan </a:t>
                      </a:r>
                      <a:endParaRPr lang="en-IN" sz="1100" dirty="0">
                        <a:effectLst/>
                        <a:latin typeface="+mn-lt"/>
                        <a:ea typeface="Times New Roman" panose="02020603050405020304" pitchFamily="18" charset="0"/>
                        <a:cs typeface="Times New Roman" panose="02020603050405020304" pitchFamily="18" charset="0"/>
                      </a:endParaRPr>
                    </a:p>
                  </a:txBody>
                  <a:tcPr/>
                </a:tc>
                <a:tc>
                  <a:txBody>
                    <a:bodyPr/>
                    <a:lstStyle/>
                    <a:p>
                      <a:pPr algn="ctr"/>
                      <a:endParaRPr lang="en-US" sz="1100" dirty="0"/>
                    </a:p>
                    <a:p>
                      <a:pPr algn="ctr"/>
                      <a:r>
                        <a:rPr lang="en-US" sz="1100" dirty="0"/>
                        <a:t>Computers and Electronics in Agriculture ,ISSN : 0168-1699 (Elsevier) </a:t>
                      </a:r>
                      <a:endParaRPr lang="en-US" sz="1100" dirty="0">
                        <a:latin typeface="+mn-lt"/>
                      </a:endParaRPr>
                    </a:p>
                  </a:txBody>
                  <a:tcPr/>
                </a:tc>
                <a:tc>
                  <a:txBody>
                    <a:bodyPr/>
                    <a:lstStyle/>
                    <a:p>
                      <a:pPr algn="ctr">
                        <a:lnSpc>
                          <a:spcPct val="100000"/>
                        </a:lnSpc>
                      </a:pPr>
                      <a:endParaRPr lang="en-US" sz="900" dirty="0"/>
                    </a:p>
                    <a:p>
                      <a:pPr algn="ctr">
                        <a:lnSpc>
                          <a:spcPct val="100000"/>
                        </a:lnSpc>
                      </a:pPr>
                      <a:r>
                        <a:rPr lang="en-US" sz="900" dirty="0"/>
                        <a:t>This paper explores the process of using fuzzy logic systems to reduce fertilizer consumption and improve crop productivity. </a:t>
                      </a:r>
                    </a:p>
                  </a:txBody>
                  <a:tcPr marL="90000"/>
                </a:tc>
                <a:extLst>
                  <a:ext uri="{0D108BD9-81ED-4DB2-BD59-A6C34878D82A}">
                    <a16:rowId xmlns:a16="http://schemas.microsoft.com/office/drawing/2014/main" val="2722915572"/>
                  </a:ext>
                </a:extLst>
              </a:tr>
              <a:tr h="1216447">
                <a:tc>
                  <a:txBody>
                    <a:bodyPr/>
                    <a:lstStyle/>
                    <a:p>
                      <a:pPr marL="0" marR="0" lvl="0" indent="0" algn="ctr" defTabSz="914400" rtl="0" eaLnBrk="1" fontAlgn="auto" latinLnBrk="0" hangingPunct="1">
                        <a:lnSpc>
                          <a:spcPct val="100000"/>
                        </a:lnSpc>
                        <a:spcBef>
                          <a:spcPts val="0"/>
                        </a:spcBef>
                        <a:spcAft>
                          <a:spcPts val="0"/>
                        </a:spcAft>
                        <a:buClrTx/>
                        <a:buSzTx/>
                        <a:buFont typeface="+mj-lt"/>
                        <a:buNone/>
                        <a:tabLst/>
                        <a:defRPr/>
                      </a:pPr>
                      <a:endParaRPr kumimoji="0" lang="en-US" sz="1100" b="0" u="none" strike="noStrike" kern="1200" cap="none" spc="0" normalizeH="0" baseline="0" noProof="0" dirty="0">
                        <a:ln>
                          <a:noFill/>
                        </a:ln>
                        <a:solidFill>
                          <a:prstClr val="black"/>
                        </a:solidFill>
                        <a:effectLst/>
                        <a:uLnTx/>
                        <a:uFillTx/>
                      </a:endParaRPr>
                    </a:p>
                    <a:p>
                      <a:pPr marL="0" marR="0" lvl="0" indent="0" algn="ctr" defTabSz="914400" rtl="0" eaLnBrk="1" fontAlgn="auto" latinLnBrk="0" hangingPunct="1">
                        <a:lnSpc>
                          <a:spcPct val="100000"/>
                        </a:lnSpc>
                        <a:spcBef>
                          <a:spcPts val="0"/>
                        </a:spcBef>
                        <a:spcAft>
                          <a:spcPts val="0"/>
                        </a:spcAft>
                        <a:buClrTx/>
                        <a:buSzTx/>
                        <a:buFont typeface="+mj-lt"/>
                        <a:buNone/>
                        <a:tabLst/>
                        <a:defRPr/>
                      </a:pPr>
                      <a:endParaRPr kumimoji="0" lang="en-US" sz="1100" b="0" u="none" strike="noStrike" kern="1200" cap="none" spc="0" normalizeH="0" baseline="0" noProof="0" dirty="0">
                        <a:ln>
                          <a:noFill/>
                        </a:ln>
                        <a:solidFill>
                          <a:prstClr val="black"/>
                        </a:solidFill>
                        <a:effectLst/>
                        <a:uLnTx/>
                        <a:uFillTx/>
                      </a:endParaRPr>
                    </a:p>
                    <a:p>
                      <a:pPr marL="0" marR="0" lvl="0" indent="0" algn="ctr" defTabSz="914400" rtl="0" eaLnBrk="1" fontAlgn="auto" latinLnBrk="0" hangingPunct="1">
                        <a:lnSpc>
                          <a:spcPct val="100000"/>
                        </a:lnSpc>
                        <a:spcBef>
                          <a:spcPts val="0"/>
                        </a:spcBef>
                        <a:spcAft>
                          <a:spcPts val="0"/>
                        </a:spcAft>
                        <a:buClrTx/>
                        <a:buSzTx/>
                        <a:buFont typeface="+mj-lt"/>
                        <a:buNone/>
                        <a:tabLst/>
                        <a:defRPr/>
                      </a:pPr>
                      <a:r>
                        <a:rPr kumimoji="0" lang="en-US" sz="1100" b="0" u="none" strike="noStrike" kern="1200" cap="none" spc="0" normalizeH="0" baseline="0" noProof="0" dirty="0">
                          <a:ln>
                            <a:noFill/>
                          </a:ln>
                          <a:solidFill>
                            <a:prstClr val="black"/>
                          </a:solidFill>
                          <a:effectLst/>
                          <a:uLnTx/>
                          <a:uFillTx/>
                        </a:rPr>
                        <a:t>3.</a:t>
                      </a:r>
                      <a:endParaRPr kumimoji="0" lang="en-US" sz="1100" b="0" i="0" u="none" strike="noStrike" kern="1200" cap="none" spc="0" normalizeH="0" baseline="0" noProof="0" dirty="0">
                        <a:ln>
                          <a:noFill/>
                        </a:ln>
                        <a:solidFill>
                          <a:prstClr val="black"/>
                        </a:solidFill>
                        <a:effectLst/>
                        <a:uLnTx/>
                        <a:uFillTx/>
                        <a:latin typeface="+mn-lt"/>
                        <a:ea typeface="+mn-ea"/>
                        <a:cs typeface="+mn-cs"/>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100" dirty="0"/>
                    </a:p>
                    <a:p>
                      <a:pPr marL="0" marR="0" indent="0" algn="ctr" defTabSz="914400" rtl="0" eaLnBrk="1" fontAlgn="auto" latinLnBrk="0" hangingPunct="1">
                        <a:lnSpc>
                          <a:spcPct val="100000"/>
                        </a:lnSpc>
                        <a:spcBef>
                          <a:spcPts val="0"/>
                        </a:spcBef>
                        <a:spcAft>
                          <a:spcPts val="0"/>
                        </a:spcAft>
                        <a:buClrTx/>
                        <a:buSzTx/>
                        <a:buFontTx/>
                        <a:buNone/>
                        <a:tabLst/>
                        <a:defRPr/>
                      </a:pPr>
                      <a:endParaRPr lang="en-US" sz="1100" dirty="0"/>
                    </a:p>
                    <a:p>
                      <a:pPr marL="0" marR="0" indent="0" algn="ctr" defTabSz="914400" rtl="0" eaLnBrk="1" fontAlgn="auto" latinLnBrk="0" hangingPunct="1">
                        <a:lnSpc>
                          <a:spcPct val="100000"/>
                        </a:lnSpc>
                        <a:spcBef>
                          <a:spcPts val="0"/>
                        </a:spcBef>
                        <a:spcAft>
                          <a:spcPts val="0"/>
                        </a:spcAft>
                        <a:buClrTx/>
                        <a:buSzTx/>
                        <a:buFontTx/>
                        <a:buNone/>
                        <a:tabLst/>
                        <a:defRPr/>
                      </a:pPr>
                      <a:r>
                        <a:rPr lang="en-US" sz="1100" dirty="0"/>
                        <a:t>2018</a:t>
                      </a:r>
                      <a:endParaRPr lang="en-US" sz="1100" dirty="0">
                        <a:latin typeface="+mn-lt"/>
                      </a:endParaRPr>
                    </a:p>
                  </a:txBody>
                  <a:tcPr/>
                </a:tc>
                <a:tc>
                  <a:txBody>
                    <a:bodyPr/>
                    <a:lstStyle/>
                    <a:p>
                      <a:pPr algn="ctr"/>
                      <a:endParaRPr lang="en-IN" sz="1100" b="0" u="none" strike="noStrike" dirty="0">
                        <a:solidFill>
                          <a:srgbClr val="111111"/>
                        </a:solidFill>
                        <a:effectLst/>
                      </a:endParaRPr>
                    </a:p>
                    <a:p>
                      <a:pPr algn="ctr"/>
                      <a:endParaRPr lang="en-IN" sz="1100" b="0" u="none" strike="noStrike" dirty="0">
                        <a:solidFill>
                          <a:srgbClr val="111111"/>
                        </a:solidFill>
                        <a:effectLst/>
                      </a:endParaRPr>
                    </a:p>
                    <a:p>
                      <a:pPr algn="ctr"/>
                      <a:r>
                        <a:rPr lang="en-IN" sz="1100" b="0" u="none" strike="noStrike" dirty="0">
                          <a:solidFill>
                            <a:srgbClr val="111111"/>
                          </a:solidFill>
                          <a:effectLst/>
                        </a:rPr>
                        <a:t>Data Mining Techniques for Crop Yield Prediction</a:t>
                      </a:r>
                    </a:p>
                    <a:p>
                      <a:pPr algn="ctr"/>
                      <a:endParaRPr lang="en-US" sz="1100" dirty="0">
                        <a:latin typeface="+mn-lt"/>
                      </a:endParaRPr>
                    </a:p>
                  </a:txBody>
                  <a:tcPr/>
                </a:tc>
                <a:tc>
                  <a:txBody>
                    <a:bodyPr/>
                    <a:lstStyle/>
                    <a:p>
                      <a:pPr algn="ctr" fontAlgn="ctr"/>
                      <a:endParaRPr lang="en-IN" sz="1100" b="0" u="none" strike="noStrike" dirty="0">
                        <a:solidFill>
                          <a:srgbClr val="111111"/>
                        </a:solidFill>
                        <a:effectLst/>
                      </a:endParaRPr>
                    </a:p>
                    <a:p>
                      <a:pPr algn="ctr" fontAlgn="ctr"/>
                      <a:endParaRPr lang="en-IN" sz="1100" b="0" u="none" strike="noStrike" dirty="0">
                        <a:solidFill>
                          <a:srgbClr val="111111"/>
                        </a:solidFill>
                        <a:effectLst/>
                      </a:endParaRPr>
                    </a:p>
                    <a:p>
                      <a:pPr algn="ctr" fontAlgn="ctr"/>
                      <a:r>
                        <a:rPr lang="en-IN" sz="1100" b="0" u="none" strike="noStrike" dirty="0">
                          <a:solidFill>
                            <a:srgbClr val="111111"/>
                          </a:solidFill>
                          <a:effectLst/>
                        </a:rPr>
                        <a:t>Shital </a:t>
                      </a:r>
                      <a:r>
                        <a:rPr lang="en-IN" sz="1100" b="0" u="none" strike="noStrike" dirty="0" err="1">
                          <a:solidFill>
                            <a:srgbClr val="111111"/>
                          </a:solidFill>
                          <a:effectLst/>
                        </a:rPr>
                        <a:t>Bhojani</a:t>
                      </a:r>
                      <a:endParaRPr lang="en-IN" sz="1100" b="0" u="none" strike="noStrike" dirty="0">
                        <a:solidFill>
                          <a:srgbClr val="111111"/>
                        </a:solidFill>
                        <a:effectLst/>
                      </a:endParaRPr>
                    </a:p>
                    <a:p>
                      <a:pPr algn="ctr" fontAlgn="ctr"/>
                      <a:r>
                        <a:rPr lang="en-IN" sz="1100" b="0" u="none" strike="noStrike" dirty="0">
                          <a:solidFill>
                            <a:srgbClr val="111111"/>
                          </a:solidFill>
                          <a:effectLst/>
                        </a:rPr>
                        <a:t>Nirav Bhatt</a:t>
                      </a:r>
                    </a:p>
                    <a:p>
                      <a:pPr algn="ctr"/>
                      <a:endParaRPr lang="en-IN" sz="1100" b="0" i="0" u="none" strike="noStrike" dirty="0">
                        <a:solidFill>
                          <a:srgbClr val="111111"/>
                        </a:solidFill>
                        <a:effectLst/>
                        <a:latin typeface="Roboto" panose="02000000000000000000" pitchFamily="2" charset="0"/>
                      </a:endParaRPr>
                    </a:p>
                  </a:txBody>
                  <a:tcPr/>
                </a:tc>
                <a:tc>
                  <a:txBody>
                    <a:bodyPr/>
                    <a:lstStyle/>
                    <a:p>
                      <a:pPr algn="ctr"/>
                      <a:endParaRPr lang="en-US" sz="1100" dirty="0"/>
                    </a:p>
                    <a:p>
                      <a:pPr algn="ctr"/>
                      <a:r>
                        <a:rPr lang="en-US" sz="1100" dirty="0"/>
                        <a:t>Computers and Electronics in Agriculture, </a:t>
                      </a:r>
                    </a:p>
                    <a:p>
                      <a:pPr algn="ctr"/>
                      <a:r>
                        <a:rPr lang="en-US" sz="1100" dirty="0"/>
                        <a:t>ISSN: 0168-1699 (Elsevier)</a:t>
                      </a:r>
                    </a:p>
                    <a:p>
                      <a:pPr algn="ctr"/>
                      <a:endParaRPr lang="en-US" sz="1100" dirty="0">
                        <a:latin typeface="+mn-lt"/>
                      </a:endParaRPr>
                    </a:p>
                  </a:txBody>
                  <a:tcPr/>
                </a:tc>
                <a:tc>
                  <a:txBody>
                    <a:bodyPr/>
                    <a:lstStyle/>
                    <a:p>
                      <a:pPr algn="ctr">
                        <a:lnSpc>
                          <a:spcPct val="100000"/>
                        </a:lnSpc>
                      </a:pPr>
                      <a:endParaRPr lang="en-US" sz="900" dirty="0"/>
                    </a:p>
                    <a:p>
                      <a:pPr algn="ctr">
                        <a:lnSpc>
                          <a:spcPct val="100000"/>
                        </a:lnSpc>
                      </a:pPr>
                      <a:r>
                        <a:rPr lang="en-US" sz="900" dirty="0"/>
                        <a:t>It's a difﬁcult task to predict crop yield due to stochastic rain fall pattern and also variation in temperature. So we can apply different data mining techniques for crop yield predication and can produce an efﬁcient algorithm for crop classiﬁcation for better.</a:t>
                      </a:r>
                    </a:p>
                    <a:p>
                      <a:pPr algn="ctr">
                        <a:lnSpc>
                          <a:spcPct val="100000"/>
                        </a:lnSpc>
                      </a:pPr>
                      <a:endParaRPr lang="en-US" sz="900" dirty="0"/>
                    </a:p>
                  </a:txBody>
                  <a:tcPr marL="90000"/>
                </a:tc>
                <a:extLst>
                  <a:ext uri="{0D108BD9-81ED-4DB2-BD59-A6C34878D82A}">
                    <a16:rowId xmlns:a16="http://schemas.microsoft.com/office/drawing/2014/main" val="3076306741"/>
                  </a:ext>
                </a:extLst>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D6CC"/>
          </a:solidFill>
          <a:ln/>
        </p:spPr>
      </p:sp>
      <p:sp>
        <p:nvSpPr>
          <p:cNvPr id="3" name="Shape 1"/>
          <p:cNvSpPr/>
          <p:nvPr/>
        </p:nvSpPr>
        <p:spPr>
          <a:xfrm>
            <a:off x="0" y="0"/>
            <a:ext cx="14630400" cy="8229600"/>
          </a:xfrm>
          <a:prstGeom prst="rect">
            <a:avLst/>
          </a:prstGeom>
          <a:solidFill>
            <a:srgbClr val="EFECE6"/>
          </a:solidFill>
          <a:ln/>
        </p:spPr>
      </p:sp>
      <p:sp>
        <p:nvSpPr>
          <p:cNvPr id="4" name="Text 2"/>
          <p:cNvSpPr/>
          <p:nvPr/>
        </p:nvSpPr>
        <p:spPr>
          <a:xfrm>
            <a:off x="2037993" y="730329"/>
            <a:ext cx="5554980" cy="694373"/>
          </a:xfrm>
          <a:prstGeom prst="rect">
            <a:avLst/>
          </a:prstGeom>
          <a:noFill/>
          <a:ln/>
        </p:spPr>
        <p:txBody>
          <a:bodyPr wrap="none" rtlCol="0" anchor="t"/>
          <a:lstStyle/>
          <a:p>
            <a:pPr marL="0" indent="0">
              <a:lnSpc>
                <a:spcPts val="5468"/>
              </a:lnSpc>
              <a:buNone/>
            </a:pPr>
            <a:r>
              <a:rPr lang="en-US" sz="4374" b="1" dirty="0">
                <a:solidFill>
                  <a:srgbClr val="282824"/>
                </a:solidFill>
                <a:latin typeface="Lato" pitchFamily="34" charset="0"/>
                <a:ea typeface="Lato" pitchFamily="34" charset="-122"/>
                <a:cs typeface="Lato" pitchFamily="34" charset="-120"/>
              </a:rPr>
              <a:t>Literature Review</a:t>
            </a:r>
            <a:endParaRPr lang="en-US" sz="4374" dirty="0"/>
          </a:p>
        </p:txBody>
      </p:sp>
      <p:sp>
        <p:nvSpPr>
          <p:cNvPr id="12" name="Text 7"/>
          <p:cNvSpPr/>
          <p:nvPr/>
        </p:nvSpPr>
        <p:spPr>
          <a:xfrm>
            <a:off x="9296400" y="4183737"/>
            <a:ext cx="3296007" cy="694373"/>
          </a:xfrm>
          <a:prstGeom prst="rect">
            <a:avLst/>
          </a:prstGeom>
          <a:noFill/>
          <a:ln/>
        </p:spPr>
        <p:txBody>
          <a:bodyPr wrap="square" rtlCol="0" anchor="t"/>
          <a:lstStyle/>
          <a:p>
            <a:pPr marL="0" indent="0" algn="l">
              <a:lnSpc>
                <a:spcPts val="2734"/>
              </a:lnSpc>
              <a:buNone/>
            </a:pPr>
            <a:endParaRPr lang="en-US" sz="2187" dirty="0"/>
          </a:p>
        </p:txBody>
      </p:sp>
      <p:sp>
        <p:nvSpPr>
          <p:cNvPr id="13" name="Text 8"/>
          <p:cNvSpPr/>
          <p:nvPr/>
        </p:nvSpPr>
        <p:spPr>
          <a:xfrm>
            <a:off x="9296400" y="5011341"/>
            <a:ext cx="3296007" cy="2487811"/>
          </a:xfrm>
          <a:prstGeom prst="rect">
            <a:avLst/>
          </a:prstGeom>
          <a:noFill/>
          <a:ln/>
        </p:spPr>
        <p:txBody>
          <a:bodyPr wrap="square" rtlCol="0" anchor="t"/>
          <a:lstStyle/>
          <a:p>
            <a:pPr marL="0" indent="0" algn="l">
              <a:lnSpc>
                <a:spcPts val="2799"/>
              </a:lnSpc>
              <a:buNone/>
            </a:pPr>
            <a:endParaRPr lang="en-US" sz="1750" dirty="0"/>
          </a:p>
        </p:txBody>
      </p:sp>
      <p:graphicFrame>
        <p:nvGraphicFramePr>
          <p:cNvPr id="6" name="Table 6">
            <a:extLst>
              <a:ext uri="{FF2B5EF4-FFF2-40B4-BE49-F238E27FC236}">
                <a16:creationId xmlns:a16="http://schemas.microsoft.com/office/drawing/2014/main" id="{83B42F5B-52E2-254C-E71D-D059E3C69FEF}"/>
              </a:ext>
            </a:extLst>
          </p:cNvPr>
          <p:cNvGraphicFramePr>
            <a:graphicFrameLocks noGrp="1"/>
          </p:cNvGraphicFramePr>
          <p:nvPr>
            <p:extLst>
              <p:ext uri="{D42A27DB-BD31-4B8C-83A1-F6EECF244321}">
                <p14:modId xmlns:p14="http://schemas.microsoft.com/office/powerpoint/2010/main" val="429786057"/>
              </p:ext>
            </p:extLst>
          </p:nvPr>
        </p:nvGraphicFramePr>
        <p:xfrm>
          <a:off x="2061508" y="2449141"/>
          <a:ext cx="10530428" cy="4629064"/>
        </p:xfrm>
        <a:graphic>
          <a:graphicData uri="http://schemas.openxmlformats.org/drawingml/2006/table">
            <a:tbl>
              <a:tblPr firstRow="1" bandRow="1">
                <a:tableStyleId>{0E3FDE45-AF77-4B5C-9715-49D594BDF05E}</a:tableStyleId>
              </a:tblPr>
              <a:tblGrid>
                <a:gridCol w="702841">
                  <a:extLst>
                    <a:ext uri="{9D8B030D-6E8A-4147-A177-3AD203B41FA5}">
                      <a16:colId xmlns:a16="http://schemas.microsoft.com/office/drawing/2014/main" val="4179629490"/>
                    </a:ext>
                  </a:extLst>
                </a:gridCol>
                <a:gridCol w="922282">
                  <a:extLst>
                    <a:ext uri="{9D8B030D-6E8A-4147-A177-3AD203B41FA5}">
                      <a16:colId xmlns:a16="http://schemas.microsoft.com/office/drawing/2014/main" val="509443340"/>
                    </a:ext>
                  </a:extLst>
                </a:gridCol>
                <a:gridCol w="3334066">
                  <a:extLst>
                    <a:ext uri="{9D8B030D-6E8A-4147-A177-3AD203B41FA5}">
                      <a16:colId xmlns:a16="http://schemas.microsoft.com/office/drawing/2014/main" val="1878355055"/>
                    </a:ext>
                  </a:extLst>
                </a:gridCol>
                <a:gridCol w="1950005">
                  <a:extLst>
                    <a:ext uri="{9D8B030D-6E8A-4147-A177-3AD203B41FA5}">
                      <a16:colId xmlns:a16="http://schemas.microsoft.com/office/drawing/2014/main" val="3429157811"/>
                    </a:ext>
                  </a:extLst>
                </a:gridCol>
                <a:gridCol w="1335234">
                  <a:extLst>
                    <a:ext uri="{9D8B030D-6E8A-4147-A177-3AD203B41FA5}">
                      <a16:colId xmlns:a16="http://schemas.microsoft.com/office/drawing/2014/main" val="1378453927"/>
                    </a:ext>
                  </a:extLst>
                </a:gridCol>
                <a:gridCol w="2286000">
                  <a:extLst>
                    <a:ext uri="{9D8B030D-6E8A-4147-A177-3AD203B41FA5}">
                      <a16:colId xmlns:a16="http://schemas.microsoft.com/office/drawing/2014/main" val="3127282539"/>
                    </a:ext>
                  </a:extLst>
                </a:gridCol>
              </a:tblGrid>
              <a:tr h="847498">
                <a:tc>
                  <a:txBody>
                    <a:bodyPr/>
                    <a:lstStyle/>
                    <a:p>
                      <a:pPr algn="ctr"/>
                      <a:endParaRPr lang="en-US" dirty="0"/>
                    </a:p>
                    <a:p>
                      <a:pPr algn="ctr"/>
                      <a:r>
                        <a:rPr lang="en-US" sz="1600" dirty="0">
                          <a:solidFill>
                            <a:schemeClr val="tx1">
                              <a:lumMod val="75000"/>
                              <a:lumOff val="25000"/>
                            </a:schemeClr>
                          </a:solidFill>
                        </a:rPr>
                        <a:t>Ref No.</a:t>
                      </a:r>
                    </a:p>
                    <a:p>
                      <a:pPr algn="ctr"/>
                      <a:r>
                        <a:rPr lang="en-US" dirty="0"/>
                        <a:t> </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u="none" strike="noStrike" kern="1200" cap="none" spc="0" normalizeH="0" baseline="0" noProof="0" dirty="0">
                        <a:ln>
                          <a:noFill/>
                        </a:ln>
                        <a:solidFill>
                          <a:prstClr val="white"/>
                        </a:solidFill>
                        <a:effectLst/>
                        <a:uLnTx/>
                        <a:uFillTx/>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u="none" strike="noStrike" kern="1200" cap="none" spc="0" normalizeH="0" baseline="0" noProof="0" dirty="0">
                          <a:ln>
                            <a:noFill/>
                          </a:ln>
                          <a:solidFill>
                            <a:schemeClr val="tx1">
                              <a:lumMod val="75000"/>
                              <a:lumOff val="25000"/>
                            </a:schemeClr>
                          </a:solidFill>
                          <a:effectLst/>
                          <a:uLnTx/>
                          <a:uFillTx/>
                        </a:rPr>
                        <a:t>Year</a:t>
                      </a:r>
                    </a:p>
                    <a:p>
                      <a:pPr algn="ctr"/>
                      <a:endParaRPr lang="en-US" dirty="0"/>
                    </a:p>
                  </a:txBody>
                  <a:tcPr/>
                </a:tc>
                <a:tc>
                  <a:txBody>
                    <a:bodyPr/>
                    <a:lstStyle/>
                    <a:p>
                      <a:pPr algn="ctr"/>
                      <a:endParaRPr kumimoji="0" lang="en-US" sz="1800" b="1" u="none" strike="noStrike" kern="1200" cap="none" spc="0" normalizeH="0" baseline="0" noProof="0" dirty="0">
                        <a:ln>
                          <a:noFill/>
                        </a:ln>
                        <a:solidFill>
                          <a:prstClr val="white"/>
                        </a:solidFill>
                        <a:effectLst/>
                        <a:uLnTx/>
                        <a:uFillTx/>
                      </a:endParaRPr>
                    </a:p>
                    <a:p>
                      <a:pPr algn="ctr"/>
                      <a:r>
                        <a:rPr kumimoji="0" lang="en-US" sz="1600" b="1" u="none" strike="noStrike" kern="1200" cap="none" spc="0" normalizeH="0" baseline="0" noProof="0" dirty="0">
                          <a:ln>
                            <a:noFill/>
                          </a:ln>
                          <a:solidFill>
                            <a:schemeClr val="tx1">
                              <a:lumMod val="75000"/>
                              <a:lumOff val="25000"/>
                            </a:schemeClr>
                          </a:solidFill>
                          <a:effectLst/>
                          <a:uLnTx/>
                          <a:uFillTx/>
                        </a:rPr>
                        <a:t>Title</a:t>
                      </a:r>
                      <a:endParaRPr lang="en-US" sz="1600" dirty="0">
                        <a:solidFill>
                          <a:schemeClr val="tx1">
                            <a:lumMod val="75000"/>
                            <a:lumOff val="25000"/>
                          </a:schemeClr>
                        </a:solidFill>
                      </a:endParaRPr>
                    </a:p>
                  </a:txBody>
                  <a:tcPr/>
                </a:tc>
                <a:tc>
                  <a:txBody>
                    <a:bodyPr/>
                    <a:lstStyle/>
                    <a:p>
                      <a:pPr algn="ctr"/>
                      <a:endParaRPr kumimoji="0" lang="en-US" sz="1800" b="1" u="none" strike="noStrike" kern="1200" cap="none" spc="0" normalizeH="0" baseline="0" noProof="0" dirty="0">
                        <a:ln>
                          <a:noFill/>
                        </a:ln>
                        <a:solidFill>
                          <a:prstClr val="white"/>
                        </a:solidFill>
                        <a:effectLst/>
                        <a:uLnTx/>
                        <a:uFillTx/>
                      </a:endParaRPr>
                    </a:p>
                    <a:p>
                      <a:pPr algn="ctr"/>
                      <a:r>
                        <a:rPr lang="en-US" sz="1600" dirty="0">
                          <a:solidFill>
                            <a:schemeClr val="tx1">
                              <a:lumMod val="75000"/>
                              <a:lumOff val="25000"/>
                            </a:schemeClr>
                          </a:solidFill>
                        </a:rPr>
                        <a:t>Author’s Name</a:t>
                      </a:r>
                    </a:p>
                  </a:txBody>
                  <a:tcPr/>
                </a:tc>
                <a:tc>
                  <a:txBody>
                    <a:bodyPr/>
                    <a:lstStyle/>
                    <a:p>
                      <a:pPr algn="ctr"/>
                      <a:endParaRPr kumimoji="0" lang="en-US" sz="1800" b="1" u="none" strike="noStrike" kern="1200" cap="none" spc="0" normalizeH="0" baseline="0" noProof="0" dirty="0">
                        <a:ln>
                          <a:noFill/>
                        </a:ln>
                        <a:solidFill>
                          <a:prstClr val="white"/>
                        </a:solidFill>
                        <a:effectLst/>
                        <a:uLnTx/>
                        <a:uFillTx/>
                      </a:endParaRPr>
                    </a:p>
                    <a:p>
                      <a:pPr algn="ctr"/>
                      <a:r>
                        <a:rPr kumimoji="0" lang="en-US" sz="1600" b="1" u="none" strike="noStrike" kern="1200" cap="none" spc="0" normalizeH="0" baseline="0" noProof="0" dirty="0">
                          <a:ln>
                            <a:noFill/>
                          </a:ln>
                          <a:solidFill>
                            <a:schemeClr val="tx1">
                              <a:lumMod val="75000"/>
                              <a:lumOff val="25000"/>
                            </a:schemeClr>
                          </a:solidFill>
                          <a:effectLst/>
                          <a:uLnTx/>
                          <a:uFillTx/>
                        </a:rPr>
                        <a:t>Journal</a:t>
                      </a:r>
                      <a:endParaRPr lang="en-US" sz="1600" dirty="0">
                        <a:solidFill>
                          <a:schemeClr val="tx1">
                            <a:lumMod val="75000"/>
                            <a:lumOff val="25000"/>
                          </a:schemeClr>
                        </a:solidFill>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kumimoji="0" lang="en-US" sz="1800" b="1" u="none" strike="noStrike" kern="1200" cap="none" spc="0" normalizeH="0" baseline="0" noProof="0" dirty="0">
                        <a:ln>
                          <a:noFill/>
                        </a:ln>
                        <a:solidFill>
                          <a:prstClr val="white"/>
                        </a:solidFill>
                        <a:effectLst/>
                        <a:uLnTx/>
                        <a:uFillTx/>
                      </a:endParaRPr>
                    </a:p>
                    <a:p>
                      <a:pPr marL="0" marR="0" indent="0" algn="ctr" defTabSz="914400" rtl="0" eaLnBrk="1" fontAlgn="auto" latinLnBrk="0" hangingPunct="1">
                        <a:lnSpc>
                          <a:spcPct val="100000"/>
                        </a:lnSpc>
                        <a:spcBef>
                          <a:spcPts val="0"/>
                        </a:spcBef>
                        <a:spcAft>
                          <a:spcPts val="0"/>
                        </a:spcAft>
                        <a:buClrTx/>
                        <a:buSzTx/>
                        <a:buFontTx/>
                        <a:buNone/>
                        <a:tabLst/>
                        <a:defRPr/>
                      </a:pPr>
                      <a:r>
                        <a:rPr kumimoji="0" lang="en-US" sz="1800" b="1" u="none" strike="noStrike" kern="1200" cap="none" spc="0" normalizeH="0" baseline="0" noProof="0" dirty="0">
                          <a:ln>
                            <a:noFill/>
                          </a:ln>
                          <a:solidFill>
                            <a:schemeClr val="tx1">
                              <a:lumMod val="75000"/>
                              <a:lumOff val="25000"/>
                            </a:schemeClr>
                          </a:solidFill>
                          <a:effectLst/>
                          <a:uLnTx/>
                          <a:uFillTx/>
                        </a:rPr>
                        <a:t>Description</a:t>
                      </a:r>
                      <a:endParaRPr lang="en-US" dirty="0">
                        <a:solidFill>
                          <a:schemeClr val="tx1">
                            <a:lumMod val="75000"/>
                            <a:lumOff val="25000"/>
                          </a:schemeClr>
                        </a:solidFill>
                      </a:endParaRPr>
                    </a:p>
                  </a:txBody>
                  <a:tcPr/>
                </a:tc>
                <a:extLst>
                  <a:ext uri="{0D108BD9-81ED-4DB2-BD59-A6C34878D82A}">
                    <a16:rowId xmlns:a16="http://schemas.microsoft.com/office/drawing/2014/main" val="562067858"/>
                  </a:ext>
                </a:extLst>
              </a:tr>
              <a:tr h="1005393">
                <a:tc>
                  <a:txBody>
                    <a:bodyPr/>
                    <a:lstStyle/>
                    <a:p>
                      <a:pPr marL="0" indent="0" algn="ctr">
                        <a:buFont typeface="+mj-lt"/>
                        <a:buNone/>
                      </a:pPr>
                      <a:endParaRPr lang="en-US" dirty="0"/>
                    </a:p>
                    <a:p>
                      <a:pPr marL="0" indent="0" algn="ctr">
                        <a:buFont typeface="+mj-lt"/>
                        <a:buNone/>
                      </a:pPr>
                      <a:endParaRPr lang="en-US" sz="1100" dirty="0"/>
                    </a:p>
                    <a:p>
                      <a:pPr marL="0" indent="0" algn="ctr">
                        <a:buFont typeface="+mj-lt"/>
                        <a:buNone/>
                      </a:pPr>
                      <a:r>
                        <a:rPr lang="en-US" sz="1100" dirty="0"/>
                        <a:t>4.</a:t>
                      </a:r>
                    </a:p>
                    <a:p>
                      <a:pPr marL="342900" indent="-342900" algn="ctr">
                        <a:buFont typeface="+mj-lt"/>
                        <a:buAutoNum type="romanUcPeriod"/>
                      </a:pPr>
                      <a:endParaRPr lang="en-US" dirty="0"/>
                    </a:p>
                  </a:txBody>
                  <a:tcPr/>
                </a:tc>
                <a:tc>
                  <a:txBody>
                    <a:bodyPr/>
                    <a:lstStyle/>
                    <a:p>
                      <a:pPr algn="ctr"/>
                      <a:endParaRPr lang="en-US" dirty="0"/>
                    </a:p>
                    <a:p>
                      <a:pPr algn="ctr"/>
                      <a:endParaRPr lang="en-US" sz="1100" dirty="0"/>
                    </a:p>
                    <a:p>
                      <a:pPr algn="ctr"/>
                      <a:r>
                        <a:rPr lang="en-US" sz="1100" dirty="0"/>
                        <a:t>2019</a:t>
                      </a:r>
                      <a:endParaRPr lang="en-US" sz="1100" dirty="0">
                        <a:latin typeface="+mn-lt"/>
                      </a:endParaRPr>
                    </a:p>
                  </a:txBody>
                  <a:tcPr/>
                </a:tc>
                <a:tc>
                  <a:txBody>
                    <a:bodyPr/>
                    <a:lstStyle/>
                    <a:p>
                      <a:pPr algn="ctr"/>
                      <a:endParaRPr lang="en-US" sz="1100" dirty="0"/>
                    </a:p>
                    <a:p>
                      <a:pPr algn="ctr"/>
                      <a:endParaRPr lang="en-US" sz="1100" dirty="0"/>
                    </a:p>
                    <a:p>
                      <a:pPr algn="ctr"/>
                      <a:r>
                        <a:rPr lang="en-US" sz="1100" dirty="0"/>
                        <a:t>Estimation of NPK requirements for rice production in diverse Chinese environments under optimal fertilization rates</a:t>
                      </a:r>
                      <a:endParaRPr lang="en-US" sz="1100" dirty="0">
                        <a:latin typeface="+mn-lt"/>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200" dirty="0"/>
                    </a:p>
                    <a:p>
                      <a:pPr algn="ctr">
                        <a:lnSpc>
                          <a:spcPct val="100000"/>
                        </a:lnSpc>
                        <a:spcAft>
                          <a:spcPts val="0"/>
                        </a:spcAft>
                      </a:pPr>
                      <a:r>
                        <a:rPr lang="en-IN" sz="1100" dirty="0">
                          <a:effectLst/>
                        </a:rPr>
                        <a:t>Yulong Yin, Hao Ying</a:t>
                      </a:r>
                    </a:p>
                    <a:p>
                      <a:pPr algn="ctr">
                        <a:lnSpc>
                          <a:spcPct val="100000"/>
                        </a:lnSpc>
                        <a:spcAft>
                          <a:spcPts val="0"/>
                        </a:spcAft>
                      </a:pPr>
                      <a:r>
                        <a:rPr lang="en-IN" sz="1100" dirty="0" err="1">
                          <a:effectLst/>
                        </a:rPr>
                        <a:t>Huifang</a:t>
                      </a:r>
                      <a:r>
                        <a:rPr lang="en-IN" sz="1100" dirty="0">
                          <a:effectLst/>
                        </a:rPr>
                        <a:t> Zheng ,</a:t>
                      </a:r>
                      <a:r>
                        <a:rPr lang="en-IN" sz="1100" dirty="0" err="1">
                          <a:effectLst/>
                        </a:rPr>
                        <a:t>Qingsong</a:t>
                      </a:r>
                      <a:r>
                        <a:rPr lang="en-IN" sz="1100" dirty="0">
                          <a:effectLst/>
                        </a:rPr>
                        <a:t> Zhang ,</a:t>
                      </a:r>
                      <a:r>
                        <a:rPr lang="en-IN" sz="1100" dirty="0" err="1">
                          <a:effectLst/>
                        </a:rPr>
                        <a:t>Yanfang</a:t>
                      </a:r>
                      <a:r>
                        <a:rPr lang="en-IN" sz="1100" dirty="0">
                          <a:effectLst/>
                        </a:rPr>
                        <a:t> </a:t>
                      </a:r>
                      <a:r>
                        <a:rPr lang="en-IN" sz="1100" dirty="0" err="1">
                          <a:effectLst/>
                        </a:rPr>
                        <a:t>Xue</a:t>
                      </a:r>
                      <a:r>
                        <a:rPr lang="en-IN" sz="1100" dirty="0">
                          <a:effectLst/>
                        </a:rPr>
                        <a:t>,</a:t>
                      </a:r>
                    </a:p>
                    <a:p>
                      <a:pPr algn="ctr">
                        <a:lnSpc>
                          <a:spcPct val="100000"/>
                        </a:lnSpc>
                        <a:spcAft>
                          <a:spcPts val="0"/>
                        </a:spcAft>
                      </a:pPr>
                      <a:r>
                        <a:rPr lang="en-IN" sz="1100" dirty="0" err="1">
                          <a:effectLst/>
                        </a:rPr>
                        <a:t>Zhenling</a:t>
                      </a:r>
                      <a:r>
                        <a:rPr lang="en-IN" sz="1100" dirty="0">
                          <a:effectLst/>
                        </a:rPr>
                        <a:t> Cui</a:t>
                      </a:r>
                      <a:endParaRPr lang="en-IN" sz="1100" dirty="0">
                        <a:effectLst/>
                        <a:latin typeface="+mn-lt"/>
                        <a:ea typeface="Calibri" panose="020F0502020204030204" pitchFamily="34" charset="0"/>
                        <a:cs typeface="Times New Roman" panose="02020603050405020304" pitchFamily="18" charset="0"/>
                      </a:endParaRPr>
                    </a:p>
                  </a:txBody>
                  <a:tcPr/>
                </a:tc>
                <a:tc>
                  <a:txBody>
                    <a:bodyPr/>
                    <a:lstStyle/>
                    <a:p>
                      <a:pPr algn="ctr"/>
                      <a:endParaRPr lang="en-US" sz="1200" dirty="0"/>
                    </a:p>
                    <a:p>
                      <a:pPr algn="ctr"/>
                      <a:r>
                        <a:rPr lang="en-US" sz="1100" dirty="0"/>
                        <a:t>Agricultural and Forest Meteorology, ISSN : 0168-1923 (Elsevier)</a:t>
                      </a:r>
                    </a:p>
                    <a:p>
                      <a:pPr algn="ctr"/>
                      <a:endParaRPr lang="en-US" sz="1100" dirty="0"/>
                    </a:p>
                  </a:txBody>
                  <a:tcPr/>
                </a:tc>
                <a:tc>
                  <a:txBody>
                    <a:bodyPr/>
                    <a:lstStyle/>
                    <a:p>
                      <a:pPr algn="ctr">
                        <a:lnSpc>
                          <a:spcPct val="100000"/>
                        </a:lnSpc>
                      </a:pPr>
                      <a:endParaRPr lang="en-US" sz="1100" dirty="0"/>
                    </a:p>
                    <a:p>
                      <a:pPr algn="ctr">
                        <a:lnSpc>
                          <a:spcPct val="100000"/>
                        </a:lnSpc>
                      </a:pPr>
                      <a:r>
                        <a:rPr lang="en-US" sz="900" dirty="0"/>
                        <a:t>Objectives of this study were to evaluate the relationship between nutrient requirements and climates or soil chemical properties.</a:t>
                      </a:r>
                      <a:endParaRPr lang="en-US" sz="1100" dirty="0"/>
                    </a:p>
                  </a:txBody>
                  <a:tcPr marL="90000"/>
                </a:tc>
                <a:extLst>
                  <a:ext uri="{0D108BD9-81ED-4DB2-BD59-A6C34878D82A}">
                    <a16:rowId xmlns:a16="http://schemas.microsoft.com/office/drawing/2014/main" val="834791455"/>
                  </a:ext>
                </a:extLst>
              </a:tr>
              <a:tr h="1052066">
                <a:tc>
                  <a:txBody>
                    <a:bodyPr/>
                    <a:lstStyle/>
                    <a:p>
                      <a:pPr marL="0" marR="0" lvl="0" indent="0" algn="ctr" defTabSz="914400" rtl="0" eaLnBrk="1" fontAlgn="auto" latinLnBrk="0" hangingPunct="1">
                        <a:lnSpc>
                          <a:spcPct val="100000"/>
                        </a:lnSpc>
                        <a:spcBef>
                          <a:spcPts val="0"/>
                        </a:spcBef>
                        <a:spcAft>
                          <a:spcPts val="0"/>
                        </a:spcAft>
                        <a:buClrTx/>
                        <a:buSzTx/>
                        <a:buFont typeface="+mj-lt"/>
                        <a:buNone/>
                        <a:tabLst/>
                        <a:defRPr/>
                      </a:pPr>
                      <a:endParaRPr kumimoji="0" lang="en-US" sz="1100" b="0" u="none" strike="noStrike" kern="1200" cap="none" spc="0" normalizeH="0" baseline="0" noProof="0" dirty="0">
                        <a:ln>
                          <a:noFill/>
                        </a:ln>
                        <a:solidFill>
                          <a:prstClr val="black"/>
                        </a:solidFill>
                        <a:effectLst/>
                        <a:uLnTx/>
                        <a:uFillTx/>
                      </a:endParaRPr>
                    </a:p>
                    <a:p>
                      <a:pPr marL="0" marR="0" lvl="0" indent="0" algn="ctr" defTabSz="914400" rtl="0" eaLnBrk="1" fontAlgn="auto" latinLnBrk="0" hangingPunct="1">
                        <a:lnSpc>
                          <a:spcPct val="100000"/>
                        </a:lnSpc>
                        <a:spcBef>
                          <a:spcPts val="0"/>
                        </a:spcBef>
                        <a:spcAft>
                          <a:spcPts val="0"/>
                        </a:spcAft>
                        <a:buClrTx/>
                        <a:buSzTx/>
                        <a:buFont typeface="+mj-lt"/>
                        <a:buNone/>
                        <a:tabLst/>
                        <a:defRPr/>
                      </a:pPr>
                      <a:endParaRPr kumimoji="0" lang="en-US" sz="1100" b="0" u="none" strike="noStrike" kern="1200" cap="none" spc="0" normalizeH="0" baseline="0" noProof="0" dirty="0">
                        <a:ln>
                          <a:noFill/>
                        </a:ln>
                        <a:solidFill>
                          <a:prstClr val="black"/>
                        </a:solidFill>
                        <a:effectLst/>
                        <a:uLnTx/>
                        <a:uFillTx/>
                      </a:endParaRPr>
                    </a:p>
                    <a:p>
                      <a:pPr marL="0" marR="0" lvl="0" indent="0" algn="ctr" defTabSz="914400" rtl="0" eaLnBrk="1" fontAlgn="auto" latinLnBrk="0" hangingPunct="1">
                        <a:lnSpc>
                          <a:spcPct val="100000"/>
                        </a:lnSpc>
                        <a:spcBef>
                          <a:spcPts val="0"/>
                        </a:spcBef>
                        <a:spcAft>
                          <a:spcPts val="0"/>
                        </a:spcAft>
                        <a:buClrTx/>
                        <a:buSzTx/>
                        <a:buFont typeface="+mj-lt"/>
                        <a:buNone/>
                        <a:tabLst/>
                        <a:defRPr/>
                      </a:pPr>
                      <a:r>
                        <a:rPr kumimoji="0" lang="en-US" sz="1100" b="0" u="none" strike="noStrike" kern="1200" cap="none" spc="0" normalizeH="0" baseline="0" noProof="0" dirty="0">
                          <a:ln>
                            <a:noFill/>
                          </a:ln>
                          <a:solidFill>
                            <a:prstClr val="black"/>
                          </a:solidFill>
                          <a:effectLst/>
                          <a:uLnTx/>
                          <a:uFillTx/>
                        </a:rPr>
                        <a:t>5.</a:t>
                      </a:r>
                      <a:endParaRPr kumimoji="0" lang="en-US" sz="1100" b="0" i="0" u="none" strike="noStrike" kern="1200" cap="none" spc="0" normalizeH="0" baseline="0" noProof="0" dirty="0">
                        <a:ln>
                          <a:noFill/>
                        </a:ln>
                        <a:solidFill>
                          <a:prstClr val="black"/>
                        </a:solidFill>
                        <a:effectLst/>
                        <a:uLnTx/>
                        <a:uFillTx/>
                        <a:latin typeface="+mn-lt"/>
                        <a:ea typeface="+mn-ea"/>
                        <a:cs typeface="+mn-cs"/>
                      </a:endParaRPr>
                    </a:p>
                  </a:txBody>
                  <a:tcPr/>
                </a:tc>
                <a:tc>
                  <a:txBody>
                    <a:bodyPr/>
                    <a:lstStyle/>
                    <a:p>
                      <a:pPr algn="ctr"/>
                      <a:endParaRPr lang="en-US" sz="1100" dirty="0"/>
                    </a:p>
                    <a:p>
                      <a:pPr marL="0" marR="0" indent="0" algn="ctr" defTabSz="914400" rtl="0" eaLnBrk="1" fontAlgn="auto" latinLnBrk="0" hangingPunct="1">
                        <a:lnSpc>
                          <a:spcPct val="100000"/>
                        </a:lnSpc>
                        <a:spcBef>
                          <a:spcPts val="0"/>
                        </a:spcBef>
                        <a:spcAft>
                          <a:spcPts val="0"/>
                        </a:spcAft>
                        <a:buClrTx/>
                        <a:buSzTx/>
                        <a:buFontTx/>
                        <a:buNone/>
                        <a:tabLst/>
                        <a:defRPr/>
                      </a:pPr>
                      <a:endParaRPr kumimoji="0" lang="en-US" sz="1100" b="0" u="none" strike="noStrike" kern="1200" cap="none" spc="0" normalizeH="0" baseline="0" noProof="0" dirty="0">
                        <a:ln>
                          <a:noFill/>
                        </a:ln>
                        <a:solidFill>
                          <a:prstClr val="black"/>
                        </a:solidFill>
                        <a:effectLst/>
                        <a:uLnTx/>
                        <a:uFillTx/>
                      </a:endParaRPr>
                    </a:p>
                    <a:p>
                      <a:pPr marL="0" marR="0" indent="0" algn="ctr" defTabSz="914400" rtl="0" eaLnBrk="1" fontAlgn="auto" latinLnBrk="0" hangingPunct="1">
                        <a:lnSpc>
                          <a:spcPct val="100000"/>
                        </a:lnSpc>
                        <a:spcBef>
                          <a:spcPts val="0"/>
                        </a:spcBef>
                        <a:spcAft>
                          <a:spcPts val="0"/>
                        </a:spcAft>
                        <a:buClrTx/>
                        <a:buSzTx/>
                        <a:buFontTx/>
                        <a:buNone/>
                        <a:tabLst/>
                        <a:defRPr/>
                      </a:pPr>
                      <a:r>
                        <a:rPr kumimoji="0" lang="en-US" sz="1100" b="0" u="none" strike="noStrike" kern="1200" cap="none" spc="0" normalizeH="0" baseline="0" noProof="0" dirty="0">
                          <a:ln>
                            <a:noFill/>
                          </a:ln>
                          <a:solidFill>
                            <a:prstClr val="black"/>
                          </a:solidFill>
                          <a:effectLst/>
                          <a:uLnTx/>
                          <a:uFillTx/>
                        </a:rPr>
                        <a:t>2020</a:t>
                      </a:r>
                      <a:endParaRPr lang="en-US" sz="1100" dirty="0">
                        <a:latin typeface="+mn-lt"/>
                      </a:endParaRPr>
                    </a:p>
                  </a:txBody>
                  <a:tcPr/>
                </a:tc>
                <a:tc>
                  <a:txBody>
                    <a:bodyPr/>
                    <a:lstStyle/>
                    <a:p>
                      <a:pPr algn="ctr"/>
                      <a:endParaRPr lang="en-US" sz="1100" dirty="0"/>
                    </a:p>
                    <a:p>
                      <a:pPr algn="ctr"/>
                      <a:r>
                        <a:rPr lang="en-US" sz="1100" dirty="0"/>
                        <a:t>Rainfall intensification increases nitrate leaching from tilled but not no-till cropping systems in the U.S. Midwest</a:t>
                      </a:r>
                      <a:endParaRPr lang="en-US" sz="1100" dirty="0">
                        <a:latin typeface="+mn-lt"/>
                      </a:endParaRPr>
                    </a:p>
                  </a:txBody>
                  <a:tcPr/>
                </a:tc>
                <a:tc>
                  <a:txBody>
                    <a:bodyPr/>
                    <a:lstStyle/>
                    <a:p>
                      <a:pPr algn="ctr">
                        <a:lnSpc>
                          <a:spcPct val="100000"/>
                        </a:lnSpc>
                        <a:spcAft>
                          <a:spcPts val="0"/>
                        </a:spcAft>
                      </a:pPr>
                      <a:endParaRPr lang="en-IN" sz="1100" dirty="0">
                        <a:effectLst/>
                      </a:endParaRPr>
                    </a:p>
                    <a:p>
                      <a:pPr algn="ctr">
                        <a:lnSpc>
                          <a:spcPct val="100000"/>
                        </a:lnSpc>
                        <a:spcAft>
                          <a:spcPts val="0"/>
                        </a:spcAft>
                      </a:pPr>
                      <a:r>
                        <a:rPr lang="en-IN" sz="1100" dirty="0">
                          <a:effectLst/>
                        </a:rPr>
                        <a:t>Laura J.T. Hess</a:t>
                      </a:r>
                    </a:p>
                    <a:p>
                      <a:pPr algn="ctr">
                        <a:lnSpc>
                          <a:spcPct val="100000"/>
                        </a:lnSpc>
                        <a:spcAft>
                          <a:spcPts val="0"/>
                        </a:spcAft>
                      </a:pPr>
                      <a:r>
                        <a:rPr lang="en-IN" sz="1100" dirty="0">
                          <a:effectLst/>
                        </a:rPr>
                        <a:t>Eve-Lyn S. Hinckley</a:t>
                      </a:r>
                    </a:p>
                    <a:p>
                      <a:pPr algn="ctr">
                        <a:lnSpc>
                          <a:spcPct val="100000"/>
                        </a:lnSpc>
                        <a:spcAft>
                          <a:spcPts val="0"/>
                        </a:spcAft>
                      </a:pPr>
                      <a:r>
                        <a:rPr lang="en-IN" sz="1100" dirty="0">
                          <a:effectLst/>
                        </a:rPr>
                        <a:t>G. Philip Robertson</a:t>
                      </a:r>
                    </a:p>
                    <a:p>
                      <a:pPr algn="ctr">
                        <a:lnSpc>
                          <a:spcPct val="100000"/>
                        </a:lnSpc>
                        <a:spcAft>
                          <a:spcPts val="0"/>
                        </a:spcAft>
                      </a:pPr>
                      <a:r>
                        <a:rPr lang="en-IN" sz="1100" dirty="0">
                          <a:effectLst/>
                        </a:rPr>
                        <a:t>Pamela A. Matson</a:t>
                      </a:r>
                      <a:endParaRPr lang="en-IN" sz="1100" dirty="0">
                        <a:effectLst/>
                        <a:latin typeface="+mn-lt"/>
                        <a:ea typeface="Calibri" panose="020F0502020204030204" pitchFamily="34" charset="0"/>
                        <a:cs typeface="Times New Roman" panose="02020603050405020304" pitchFamily="18" charset="0"/>
                      </a:endParaRPr>
                    </a:p>
                  </a:txBody>
                  <a:tcPr/>
                </a:tc>
                <a:tc>
                  <a:txBody>
                    <a:bodyPr/>
                    <a:lstStyle/>
                    <a:p>
                      <a:pPr algn="ctr"/>
                      <a:endParaRPr lang="en-US" sz="1100" dirty="0"/>
                    </a:p>
                    <a:p>
                      <a:pPr algn="ctr"/>
                      <a:r>
                        <a:rPr lang="en-US" sz="1100" dirty="0"/>
                        <a:t>Agriculture, Ecosystems &amp; Environment, </a:t>
                      </a:r>
                    </a:p>
                    <a:p>
                      <a:pPr algn="ctr"/>
                      <a:r>
                        <a:rPr lang="en-US" sz="1100" dirty="0"/>
                        <a:t>ISSN : 0167-8809 (Elsevier)</a:t>
                      </a:r>
                      <a:endParaRPr lang="en-US" sz="1100" dirty="0">
                        <a:latin typeface="+mn-lt"/>
                      </a:endParaRPr>
                    </a:p>
                  </a:txBody>
                  <a:tcPr/>
                </a:tc>
                <a:tc>
                  <a:txBody>
                    <a:bodyPr/>
                    <a:lstStyle/>
                    <a:p>
                      <a:pPr algn="ctr">
                        <a:lnSpc>
                          <a:spcPct val="100000"/>
                        </a:lnSpc>
                      </a:pPr>
                      <a:endParaRPr lang="en-US" sz="900" dirty="0"/>
                    </a:p>
                    <a:p>
                      <a:pPr algn="ctr">
                        <a:lnSpc>
                          <a:spcPct val="100000"/>
                        </a:lnSpc>
                      </a:pPr>
                      <a:r>
                        <a:rPr lang="en-US" sz="900" dirty="0"/>
                        <a:t>Rainfall intensification may exacerbate leaching losses of reactive N from cropping systems, and that no-till management may buffer against these losses.</a:t>
                      </a:r>
                    </a:p>
                  </a:txBody>
                  <a:tcPr marL="90000"/>
                </a:tc>
                <a:extLst>
                  <a:ext uri="{0D108BD9-81ED-4DB2-BD59-A6C34878D82A}">
                    <a16:rowId xmlns:a16="http://schemas.microsoft.com/office/drawing/2014/main" val="2722915572"/>
                  </a:ext>
                </a:extLst>
              </a:tr>
              <a:tr h="1123864">
                <a:tc>
                  <a:txBody>
                    <a:bodyPr/>
                    <a:lstStyle/>
                    <a:p>
                      <a:pPr marL="0" marR="0" lvl="0" indent="0" algn="ctr" defTabSz="914400" rtl="0" eaLnBrk="1" fontAlgn="auto" latinLnBrk="0" hangingPunct="1">
                        <a:lnSpc>
                          <a:spcPct val="100000"/>
                        </a:lnSpc>
                        <a:spcBef>
                          <a:spcPts val="0"/>
                        </a:spcBef>
                        <a:spcAft>
                          <a:spcPts val="0"/>
                        </a:spcAft>
                        <a:buClrTx/>
                        <a:buSzTx/>
                        <a:buFont typeface="+mj-lt"/>
                        <a:buNone/>
                        <a:tabLst/>
                        <a:defRPr/>
                      </a:pPr>
                      <a:endParaRPr kumimoji="0" lang="en-US" sz="1100" b="0" u="none" strike="noStrike" kern="1200" cap="none" spc="0" normalizeH="0" baseline="0" noProof="0" dirty="0">
                        <a:ln>
                          <a:noFill/>
                        </a:ln>
                        <a:solidFill>
                          <a:prstClr val="black"/>
                        </a:solidFill>
                        <a:effectLst/>
                        <a:uLnTx/>
                        <a:uFillTx/>
                      </a:endParaRPr>
                    </a:p>
                    <a:p>
                      <a:pPr marL="0" marR="0" lvl="0" indent="0" algn="ctr" defTabSz="914400" rtl="0" eaLnBrk="1" fontAlgn="auto" latinLnBrk="0" hangingPunct="1">
                        <a:lnSpc>
                          <a:spcPct val="100000"/>
                        </a:lnSpc>
                        <a:spcBef>
                          <a:spcPts val="0"/>
                        </a:spcBef>
                        <a:spcAft>
                          <a:spcPts val="0"/>
                        </a:spcAft>
                        <a:buClrTx/>
                        <a:buSzTx/>
                        <a:buFont typeface="+mj-lt"/>
                        <a:buNone/>
                        <a:tabLst/>
                        <a:defRPr/>
                      </a:pPr>
                      <a:endParaRPr kumimoji="0" lang="en-US" sz="1100" b="0" u="none" strike="noStrike" kern="1200" cap="none" spc="0" normalizeH="0" baseline="0" noProof="0" dirty="0">
                        <a:ln>
                          <a:noFill/>
                        </a:ln>
                        <a:solidFill>
                          <a:prstClr val="black"/>
                        </a:solidFill>
                        <a:effectLst/>
                        <a:uLnTx/>
                        <a:uFillTx/>
                      </a:endParaRPr>
                    </a:p>
                    <a:p>
                      <a:pPr marL="0" marR="0" lvl="0" indent="0" algn="ctr" defTabSz="914400" rtl="0" eaLnBrk="1" fontAlgn="auto" latinLnBrk="0" hangingPunct="1">
                        <a:lnSpc>
                          <a:spcPct val="100000"/>
                        </a:lnSpc>
                        <a:spcBef>
                          <a:spcPts val="0"/>
                        </a:spcBef>
                        <a:spcAft>
                          <a:spcPts val="0"/>
                        </a:spcAft>
                        <a:buClrTx/>
                        <a:buSzTx/>
                        <a:buFont typeface="+mj-lt"/>
                        <a:buNone/>
                        <a:tabLst/>
                        <a:defRPr/>
                      </a:pPr>
                      <a:r>
                        <a:rPr kumimoji="0" lang="en-US" sz="1100" b="0" u="none" strike="noStrike" kern="1200" cap="none" spc="0" normalizeH="0" baseline="0" noProof="0" dirty="0">
                          <a:ln>
                            <a:noFill/>
                          </a:ln>
                          <a:solidFill>
                            <a:prstClr val="black"/>
                          </a:solidFill>
                          <a:effectLst/>
                          <a:uLnTx/>
                          <a:uFillTx/>
                        </a:rPr>
                        <a:t>6.</a:t>
                      </a:r>
                      <a:endParaRPr kumimoji="0" lang="en-US" sz="1100" b="0" i="0" u="none" strike="noStrike" kern="1200" cap="none" spc="0" normalizeH="0" baseline="0" noProof="0" dirty="0">
                        <a:ln>
                          <a:noFill/>
                        </a:ln>
                        <a:solidFill>
                          <a:prstClr val="black"/>
                        </a:solidFill>
                        <a:effectLst/>
                        <a:uLnTx/>
                        <a:uFillTx/>
                        <a:latin typeface="+mn-lt"/>
                        <a:ea typeface="+mn-ea"/>
                        <a:cs typeface="+mn-cs"/>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100" dirty="0"/>
                    </a:p>
                    <a:p>
                      <a:pPr marL="0" marR="0" indent="0" algn="ctr" defTabSz="914400" rtl="0" eaLnBrk="1" fontAlgn="auto" latinLnBrk="0" hangingPunct="1">
                        <a:lnSpc>
                          <a:spcPct val="100000"/>
                        </a:lnSpc>
                        <a:spcBef>
                          <a:spcPts val="0"/>
                        </a:spcBef>
                        <a:spcAft>
                          <a:spcPts val="0"/>
                        </a:spcAft>
                        <a:buClrTx/>
                        <a:buSzTx/>
                        <a:buFontTx/>
                        <a:buNone/>
                        <a:tabLst/>
                        <a:defRPr/>
                      </a:pPr>
                      <a:endParaRPr lang="en-US" sz="1100" dirty="0"/>
                    </a:p>
                    <a:p>
                      <a:pPr marL="0" marR="0" indent="0" algn="ctr" defTabSz="914400" rtl="0" eaLnBrk="1" fontAlgn="auto" latinLnBrk="0" hangingPunct="1">
                        <a:lnSpc>
                          <a:spcPct val="100000"/>
                        </a:lnSpc>
                        <a:spcBef>
                          <a:spcPts val="0"/>
                        </a:spcBef>
                        <a:spcAft>
                          <a:spcPts val="0"/>
                        </a:spcAft>
                        <a:buClrTx/>
                        <a:buSzTx/>
                        <a:buFontTx/>
                        <a:buNone/>
                        <a:tabLst/>
                        <a:defRPr/>
                      </a:pPr>
                      <a:r>
                        <a:rPr lang="en-US" sz="1100" dirty="0"/>
                        <a:t>2020</a:t>
                      </a:r>
                      <a:endParaRPr lang="en-US" sz="1100" dirty="0">
                        <a:latin typeface="+mn-lt"/>
                      </a:endParaRPr>
                    </a:p>
                  </a:txBody>
                  <a:tcPr/>
                </a:tc>
                <a:tc>
                  <a:txBody>
                    <a:bodyPr/>
                    <a:lstStyle/>
                    <a:p>
                      <a:pPr algn="ctr"/>
                      <a:endParaRPr lang="en-IN" sz="1100" b="0" u="none" strike="noStrike" dirty="0">
                        <a:solidFill>
                          <a:srgbClr val="111111"/>
                        </a:solidFill>
                        <a:effectLst/>
                      </a:endParaRPr>
                    </a:p>
                    <a:p>
                      <a:pPr algn="ctr"/>
                      <a:endParaRPr lang="en-IN" sz="1100" b="0" u="none" strike="noStrike" dirty="0">
                        <a:solidFill>
                          <a:srgbClr val="111111"/>
                        </a:solidFill>
                        <a:effectLst/>
                      </a:endParaRPr>
                    </a:p>
                    <a:p>
                      <a:pPr algn="ctr"/>
                      <a:r>
                        <a:rPr lang="en-IN" sz="1100" b="0" u="none" strike="noStrike" dirty="0">
                          <a:solidFill>
                            <a:srgbClr val="111111"/>
                          </a:solidFill>
                          <a:effectLst/>
                        </a:rPr>
                        <a:t>Crop Yield Prediction Based on Indian Agriculture using Machine Learning</a:t>
                      </a:r>
                      <a:endParaRPr lang="en-US" sz="1100" dirty="0">
                        <a:latin typeface="+mn-lt"/>
                      </a:endParaRPr>
                    </a:p>
                  </a:txBody>
                  <a:tcPr/>
                </a:tc>
                <a:tc>
                  <a:txBody>
                    <a:bodyPr/>
                    <a:lstStyle/>
                    <a:p>
                      <a:pPr algn="ctr">
                        <a:lnSpc>
                          <a:spcPct val="100000"/>
                        </a:lnSpc>
                        <a:spcBef>
                          <a:spcPts val="0"/>
                        </a:spcBef>
                        <a:spcAft>
                          <a:spcPts val="0"/>
                        </a:spcAft>
                      </a:pPr>
                      <a:endParaRPr lang="en-IN" sz="1100" u="none" strike="noStrike" dirty="0">
                        <a:solidFill>
                          <a:srgbClr val="0000FF"/>
                        </a:solidFill>
                        <a:effectLst/>
                      </a:endParaRPr>
                    </a:p>
                    <a:p>
                      <a:pPr algn="ctr">
                        <a:lnSpc>
                          <a:spcPct val="100000"/>
                        </a:lnSpc>
                        <a:spcBef>
                          <a:spcPts val="0"/>
                        </a:spcBef>
                        <a:spcAft>
                          <a:spcPts val="0"/>
                        </a:spcAft>
                      </a:pPr>
                      <a:r>
                        <a:rPr lang="en-IN" sz="1100" u="none" strike="noStrike" dirty="0">
                          <a:solidFill>
                            <a:schemeClr val="tx1"/>
                          </a:solidFill>
                          <a:effectLst/>
                        </a:rPr>
                        <a:t>Potnuru Sai Nishant</a:t>
                      </a:r>
                      <a:endParaRPr lang="en-IN" sz="1100" dirty="0">
                        <a:solidFill>
                          <a:schemeClr val="tx1"/>
                        </a:solidFill>
                        <a:effectLst/>
                      </a:endParaRPr>
                    </a:p>
                    <a:p>
                      <a:pPr algn="ctr">
                        <a:lnSpc>
                          <a:spcPct val="100000"/>
                        </a:lnSpc>
                        <a:spcBef>
                          <a:spcPts val="0"/>
                        </a:spcBef>
                        <a:spcAft>
                          <a:spcPts val="0"/>
                        </a:spcAft>
                      </a:pPr>
                      <a:r>
                        <a:rPr lang="en-IN" sz="1100" u="none" strike="noStrike" dirty="0">
                          <a:solidFill>
                            <a:schemeClr val="tx1"/>
                          </a:solidFill>
                          <a:effectLst/>
                        </a:rPr>
                        <a:t>Pinapa Sai Venkat</a:t>
                      </a:r>
                      <a:endParaRPr lang="en-IN" sz="1100" dirty="0">
                        <a:solidFill>
                          <a:schemeClr val="tx1"/>
                        </a:solidFill>
                        <a:effectLst/>
                      </a:endParaRPr>
                    </a:p>
                    <a:p>
                      <a:pPr algn="ctr">
                        <a:lnSpc>
                          <a:spcPct val="100000"/>
                        </a:lnSpc>
                        <a:spcBef>
                          <a:spcPts val="0"/>
                        </a:spcBef>
                        <a:spcAft>
                          <a:spcPts val="0"/>
                        </a:spcAft>
                      </a:pPr>
                      <a:r>
                        <a:rPr lang="en-IN" sz="1100" u="none" strike="noStrike" dirty="0">
                          <a:solidFill>
                            <a:schemeClr val="tx1"/>
                          </a:solidFill>
                          <a:effectLst/>
                        </a:rPr>
                        <a:t>Bollu Lakshmi Avinash</a:t>
                      </a:r>
                      <a:endParaRPr lang="en-IN" sz="1100" dirty="0">
                        <a:solidFill>
                          <a:schemeClr val="tx1"/>
                        </a:solidFill>
                        <a:effectLst/>
                      </a:endParaRPr>
                    </a:p>
                    <a:p>
                      <a:pPr algn="ctr">
                        <a:lnSpc>
                          <a:spcPct val="100000"/>
                        </a:lnSpc>
                        <a:spcBef>
                          <a:spcPts val="0"/>
                        </a:spcBef>
                        <a:spcAft>
                          <a:spcPts val="0"/>
                        </a:spcAft>
                      </a:pPr>
                      <a:r>
                        <a:rPr lang="en-IN" sz="1100" u="none" strike="noStrike" dirty="0">
                          <a:solidFill>
                            <a:schemeClr val="tx1"/>
                          </a:solidFill>
                          <a:effectLst/>
                        </a:rPr>
                        <a:t>B. Jabber</a:t>
                      </a:r>
                      <a:r>
                        <a:rPr lang="en-IN" sz="1100" dirty="0">
                          <a:solidFill>
                            <a:schemeClr val="tx1"/>
                          </a:solidFill>
                          <a:effectLst/>
                        </a:rPr>
                        <a:t> </a:t>
                      </a:r>
                      <a:endParaRPr lang="en-IN" sz="1100" b="0" i="0" u="none" strike="noStrike" dirty="0">
                        <a:solidFill>
                          <a:schemeClr val="tx1"/>
                        </a:solidFill>
                        <a:effectLst/>
                        <a:latin typeface="+mn-lt"/>
                      </a:endParaRPr>
                    </a:p>
                  </a:txBody>
                  <a:tcPr/>
                </a:tc>
                <a:tc>
                  <a:txBody>
                    <a:bodyPr/>
                    <a:lstStyle/>
                    <a:p>
                      <a:pPr algn="ctr"/>
                      <a:endParaRPr lang="en-US" sz="1100" dirty="0"/>
                    </a:p>
                    <a:p>
                      <a:pPr algn="ctr"/>
                      <a:r>
                        <a:rPr lang="en-US" sz="1100" dirty="0"/>
                        <a:t>2020 International Conference for Emerging Technology (INCET)</a:t>
                      </a:r>
                      <a:endParaRPr lang="en-US" sz="1100" dirty="0">
                        <a:latin typeface="+mn-lt"/>
                      </a:endParaRPr>
                    </a:p>
                  </a:txBody>
                  <a:tcPr/>
                </a:tc>
                <a:tc>
                  <a:txBody>
                    <a:bodyPr/>
                    <a:lstStyle/>
                    <a:p>
                      <a:pPr algn="ctr">
                        <a:lnSpc>
                          <a:spcPct val="100000"/>
                        </a:lnSpc>
                      </a:pPr>
                      <a:endParaRPr lang="en-US" sz="900" dirty="0"/>
                    </a:p>
                    <a:p>
                      <a:pPr algn="ctr">
                        <a:lnSpc>
                          <a:spcPct val="100000"/>
                        </a:lnSpc>
                      </a:pPr>
                      <a:r>
                        <a:rPr lang="en-US" sz="900" dirty="0"/>
                        <a:t>This paper predicts the yield of almost all kinds of crops in India. This script makes novel by usage of simple parameters like state, district, season, area and the user can predict the yield of the crop in which year he or she wants to.</a:t>
                      </a:r>
                    </a:p>
                  </a:txBody>
                  <a:tcPr marL="90000"/>
                </a:tc>
                <a:extLst>
                  <a:ext uri="{0D108BD9-81ED-4DB2-BD59-A6C34878D82A}">
                    <a16:rowId xmlns:a16="http://schemas.microsoft.com/office/drawing/2014/main" val="3076306741"/>
                  </a:ext>
                </a:extLst>
              </a:tr>
            </a:tbl>
          </a:graphicData>
        </a:graphic>
      </p:graphicFrame>
    </p:spTree>
    <p:extLst>
      <p:ext uri="{BB962C8B-B14F-4D97-AF65-F5344CB8AC3E}">
        <p14:creationId xmlns:p14="http://schemas.microsoft.com/office/powerpoint/2010/main" val="1749929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D6CC"/>
          </a:solidFill>
          <a:ln/>
        </p:spPr>
      </p:sp>
      <p:sp>
        <p:nvSpPr>
          <p:cNvPr id="3" name="Shape 1"/>
          <p:cNvSpPr/>
          <p:nvPr/>
        </p:nvSpPr>
        <p:spPr>
          <a:xfrm>
            <a:off x="0" y="0"/>
            <a:ext cx="14630400" cy="8229600"/>
          </a:xfrm>
          <a:prstGeom prst="rect">
            <a:avLst/>
          </a:prstGeom>
          <a:solidFill>
            <a:srgbClr val="EFECE6"/>
          </a:solidFill>
          <a:ln/>
        </p:spPr>
      </p:sp>
      <p:sp>
        <p:nvSpPr>
          <p:cNvPr id="4" name="Text 2"/>
          <p:cNvSpPr/>
          <p:nvPr/>
        </p:nvSpPr>
        <p:spPr>
          <a:xfrm>
            <a:off x="2037993" y="730329"/>
            <a:ext cx="5554980" cy="694373"/>
          </a:xfrm>
          <a:prstGeom prst="rect">
            <a:avLst/>
          </a:prstGeom>
          <a:noFill/>
          <a:ln/>
        </p:spPr>
        <p:txBody>
          <a:bodyPr wrap="none" rtlCol="0" anchor="t"/>
          <a:lstStyle/>
          <a:p>
            <a:pPr marL="0" indent="0">
              <a:lnSpc>
                <a:spcPts val="5468"/>
              </a:lnSpc>
              <a:buNone/>
            </a:pPr>
            <a:r>
              <a:rPr lang="en-US" sz="4374" b="1" dirty="0">
                <a:solidFill>
                  <a:srgbClr val="282824"/>
                </a:solidFill>
                <a:latin typeface="Lato" pitchFamily="34" charset="0"/>
                <a:ea typeface="Lato" pitchFamily="34" charset="-122"/>
                <a:cs typeface="Lato" pitchFamily="34" charset="-120"/>
              </a:rPr>
              <a:t>Literature Review</a:t>
            </a:r>
            <a:endParaRPr lang="en-US" sz="4374" dirty="0"/>
          </a:p>
        </p:txBody>
      </p:sp>
      <p:sp>
        <p:nvSpPr>
          <p:cNvPr id="12" name="Text 7"/>
          <p:cNvSpPr/>
          <p:nvPr/>
        </p:nvSpPr>
        <p:spPr>
          <a:xfrm>
            <a:off x="9296400" y="4183737"/>
            <a:ext cx="3296007" cy="694373"/>
          </a:xfrm>
          <a:prstGeom prst="rect">
            <a:avLst/>
          </a:prstGeom>
          <a:noFill/>
          <a:ln/>
        </p:spPr>
        <p:txBody>
          <a:bodyPr wrap="square" rtlCol="0" anchor="t"/>
          <a:lstStyle/>
          <a:p>
            <a:pPr marL="0" indent="0" algn="l">
              <a:lnSpc>
                <a:spcPts val="2734"/>
              </a:lnSpc>
              <a:buNone/>
            </a:pPr>
            <a:endParaRPr lang="en-US" sz="2187" dirty="0"/>
          </a:p>
        </p:txBody>
      </p:sp>
      <p:sp>
        <p:nvSpPr>
          <p:cNvPr id="13" name="Text 8"/>
          <p:cNvSpPr/>
          <p:nvPr/>
        </p:nvSpPr>
        <p:spPr>
          <a:xfrm>
            <a:off x="9296400" y="5011341"/>
            <a:ext cx="3296007" cy="2487811"/>
          </a:xfrm>
          <a:prstGeom prst="rect">
            <a:avLst/>
          </a:prstGeom>
          <a:noFill/>
          <a:ln/>
        </p:spPr>
        <p:txBody>
          <a:bodyPr wrap="square" rtlCol="0" anchor="t"/>
          <a:lstStyle/>
          <a:p>
            <a:pPr marL="0" indent="0" algn="l">
              <a:lnSpc>
                <a:spcPts val="2799"/>
              </a:lnSpc>
              <a:buNone/>
            </a:pPr>
            <a:endParaRPr lang="en-US" sz="1750" dirty="0"/>
          </a:p>
        </p:txBody>
      </p:sp>
      <p:graphicFrame>
        <p:nvGraphicFramePr>
          <p:cNvPr id="7" name="Table 6">
            <a:extLst>
              <a:ext uri="{FF2B5EF4-FFF2-40B4-BE49-F238E27FC236}">
                <a16:creationId xmlns:a16="http://schemas.microsoft.com/office/drawing/2014/main" id="{C17C0C06-FB60-A9BD-61A8-61CC08CC27BD}"/>
              </a:ext>
            </a:extLst>
          </p:cNvPr>
          <p:cNvGraphicFramePr>
            <a:graphicFrameLocks noGrp="1"/>
          </p:cNvGraphicFramePr>
          <p:nvPr>
            <p:extLst>
              <p:ext uri="{D42A27DB-BD31-4B8C-83A1-F6EECF244321}">
                <p14:modId xmlns:p14="http://schemas.microsoft.com/office/powerpoint/2010/main" val="3064349341"/>
              </p:ext>
            </p:extLst>
          </p:nvPr>
        </p:nvGraphicFramePr>
        <p:xfrm>
          <a:off x="2111013" y="2431952"/>
          <a:ext cx="10481392" cy="4939002"/>
        </p:xfrm>
        <a:graphic>
          <a:graphicData uri="http://schemas.openxmlformats.org/drawingml/2006/table">
            <a:tbl>
              <a:tblPr firstRow="1" bandRow="1">
                <a:tableStyleId>{0E3FDE45-AF77-4B5C-9715-49D594BDF05E}</a:tableStyleId>
              </a:tblPr>
              <a:tblGrid>
                <a:gridCol w="675663">
                  <a:extLst>
                    <a:ext uri="{9D8B030D-6E8A-4147-A177-3AD203B41FA5}">
                      <a16:colId xmlns:a16="http://schemas.microsoft.com/office/drawing/2014/main" val="4179629490"/>
                    </a:ext>
                  </a:extLst>
                </a:gridCol>
                <a:gridCol w="655895">
                  <a:extLst>
                    <a:ext uri="{9D8B030D-6E8A-4147-A177-3AD203B41FA5}">
                      <a16:colId xmlns:a16="http://schemas.microsoft.com/office/drawing/2014/main" val="509443340"/>
                    </a:ext>
                  </a:extLst>
                </a:gridCol>
                <a:gridCol w="2962386">
                  <a:extLst>
                    <a:ext uri="{9D8B030D-6E8A-4147-A177-3AD203B41FA5}">
                      <a16:colId xmlns:a16="http://schemas.microsoft.com/office/drawing/2014/main" val="1878355055"/>
                    </a:ext>
                  </a:extLst>
                </a:gridCol>
                <a:gridCol w="1862530">
                  <a:extLst>
                    <a:ext uri="{9D8B030D-6E8A-4147-A177-3AD203B41FA5}">
                      <a16:colId xmlns:a16="http://schemas.microsoft.com/office/drawing/2014/main" val="3429157811"/>
                    </a:ext>
                  </a:extLst>
                </a:gridCol>
                <a:gridCol w="1709996">
                  <a:extLst>
                    <a:ext uri="{9D8B030D-6E8A-4147-A177-3AD203B41FA5}">
                      <a16:colId xmlns:a16="http://schemas.microsoft.com/office/drawing/2014/main" val="1378453927"/>
                    </a:ext>
                  </a:extLst>
                </a:gridCol>
                <a:gridCol w="2614922">
                  <a:extLst>
                    <a:ext uri="{9D8B030D-6E8A-4147-A177-3AD203B41FA5}">
                      <a16:colId xmlns:a16="http://schemas.microsoft.com/office/drawing/2014/main" val="3127282539"/>
                    </a:ext>
                  </a:extLst>
                </a:gridCol>
              </a:tblGrid>
              <a:tr h="1194399">
                <a:tc>
                  <a:txBody>
                    <a:bodyPr/>
                    <a:lstStyle/>
                    <a:p>
                      <a:pPr algn="ctr"/>
                      <a:endParaRPr lang="en-US" dirty="0"/>
                    </a:p>
                    <a:p>
                      <a:pPr algn="ctr"/>
                      <a:r>
                        <a:rPr lang="en-US" sz="1600" dirty="0">
                          <a:solidFill>
                            <a:schemeClr val="tx1">
                              <a:lumMod val="75000"/>
                              <a:lumOff val="25000"/>
                            </a:schemeClr>
                          </a:solidFill>
                        </a:rPr>
                        <a:t>Ref No.</a:t>
                      </a:r>
                    </a:p>
                    <a:p>
                      <a:pPr algn="ctr"/>
                      <a:r>
                        <a:rPr lang="en-US" dirty="0"/>
                        <a:t> </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u="none" strike="noStrike" kern="1200" cap="none" spc="0" normalizeH="0" baseline="0" noProof="0" dirty="0">
                        <a:ln>
                          <a:noFill/>
                        </a:ln>
                        <a:solidFill>
                          <a:prstClr val="white"/>
                        </a:solidFill>
                        <a:effectLst/>
                        <a:uLnTx/>
                        <a:uFillTx/>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u="none" strike="noStrike" kern="1200" cap="none" spc="0" normalizeH="0" baseline="0" noProof="0" dirty="0">
                          <a:ln>
                            <a:noFill/>
                          </a:ln>
                          <a:solidFill>
                            <a:schemeClr val="tx1">
                              <a:lumMod val="75000"/>
                              <a:lumOff val="25000"/>
                            </a:schemeClr>
                          </a:solidFill>
                          <a:effectLst/>
                          <a:uLnTx/>
                          <a:uFillTx/>
                        </a:rPr>
                        <a:t>Year</a:t>
                      </a:r>
                    </a:p>
                    <a:p>
                      <a:endParaRPr lang="en-US" dirty="0"/>
                    </a:p>
                  </a:txBody>
                  <a:tcPr/>
                </a:tc>
                <a:tc>
                  <a:txBody>
                    <a:bodyPr/>
                    <a:lstStyle/>
                    <a:p>
                      <a:pPr algn="ctr"/>
                      <a:endParaRPr kumimoji="0" lang="en-US" sz="1800" b="1" u="none" strike="noStrike" kern="1200" cap="none" spc="0" normalizeH="0" baseline="0" noProof="0" dirty="0">
                        <a:ln>
                          <a:noFill/>
                        </a:ln>
                        <a:solidFill>
                          <a:prstClr val="white"/>
                        </a:solidFill>
                        <a:effectLst/>
                        <a:uLnTx/>
                        <a:uFillTx/>
                      </a:endParaRPr>
                    </a:p>
                    <a:p>
                      <a:pPr algn="ctr"/>
                      <a:r>
                        <a:rPr kumimoji="0" lang="en-US" sz="1600" b="1" u="none" strike="noStrike" kern="1200" cap="none" spc="0" normalizeH="0" baseline="0" noProof="0" dirty="0">
                          <a:ln>
                            <a:noFill/>
                          </a:ln>
                          <a:solidFill>
                            <a:schemeClr val="tx1">
                              <a:lumMod val="75000"/>
                              <a:lumOff val="25000"/>
                            </a:schemeClr>
                          </a:solidFill>
                          <a:effectLst/>
                          <a:uLnTx/>
                          <a:uFillTx/>
                        </a:rPr>
                        <a:t>Title</a:t>
                      </a:r>
                      <a:endParaRPr lang="en-US" sz="1600" dirty="0">
                        <a:solidFill>
                          <a:schemeClr val="tx1">
                            <a:lumMod val="75000"/>
                            <a:lumOff val="25000"/>
                          </a:schemeClr>
                        </a:solidFill>
                      </a:endParaRPr>
                    </a:p>
                  </a:txBody>
                  <a:tcPr/>
                </a:tc>
                <a:tc>
                  <a:txBody>
                    <a:bodyPr/>
                    <a:lstStyle/>
                    <a:p>
                      <a:pPr algn="ctr"/>
                      <a:endParaRPr kumimoji="0" lang="en-US" sz="1800" b="1" u="none" strike="noStrike" kern="1200" cap="none" spc="0" normalizeH="0" baseline="0" noProof="0" dirty="0">
                        <a:ln>
                          <a:noFill/>
                        </a:ln>
                        <a:solidFill>
                          <a:prstClr val="white"/>
                        </a:solidFill>
                        <a:effectLst/>
                        <a:uLnTx/>
                        <a:uFillTx/>
                      </a:endParaRPr>
                    </a:p>
                    <a:p>
                      <a:pPr algn="ctr"/>
                      <a:r>
                        <a:rPr lang="en-US" sz="1600" dirty="0">
                          <a:solidFill>
                            <a:schemeClr val="tx1">
                              <a:lumMod val="75000"/>
                              <a:lumOff val="25000"/>
                            </a:schemeClr>
                          </a:solidFill>
                        </a:rPr>
                        <a:t>Author’s Name</a:t>
                      </a:r>
                    </a:p>
                  </a:txBody>
                  <a:tcPr/>
                </a:tc>
                <a:tc>
                  <a:txBody>
                    <a:bodyPr/>
                    <a:lstStyle/>
                    <a:p>
                      <a:pPr algn="ctr"/>
                      <a:endParaRPr kumimoji="0" lang="en-US" sz="1800" b="1" u="none" strike="noStrike" kern="1200" cap="none" spc="0" normalizeH="0" baseline="0" noProof="0" dirty="0">
                        <a:ln>
                          <a:noFill/>
                        </a:ln>
                        <a:solidFill>
                          <a:prstClr val="white"/>
                        </a:solidFill>
                        <a:effectLst/>
                        <a:uLnTx/>
                        <a:uFillTx/>
                      </a:endParaRPr>
                    </a:p>
                    <a:p>
                      <a:pPr algn="ctr"/>
                      <a:r>
                        <a:rPr kumimoji="0" lang="en-US" sz="1600" b="1" u="none" strike="noStrike" kern="1200" cap="none" spc="0" normalizeH="0" baseline="0" noProof="0" dirty="0">
                          <a:ln>
                            <a:noFill/>
                          </a:ln>
                          <a:solidFill>
                            <a:schemeClr val="tx1">
                              <a:lumMod val="75000"/>
                              <a:lumOff val="25000"/>
                            </a:schemeClr>
                          </a:solidFill>
                          <a:effectLst/>
                          <a:uLnTx/>
                          <a:uFillTx/>
                        </a:rPr>
                        <a:t>Journal</a:t>
                      </a:r>
                      <a:endParaRPr lang="en-US" sz="1600" dirty="0">
                        <a:solidFill>
                          <a:schemeClr val="tx1">
                            <a:lumMod val="75000"/>
                            <a:lumOff val="25000"/>
                          </a:schemeClr>
                        </a:solidFill>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kumimoji="0" lang="en-US" sz="1800" b="1" u="none" strike="noStrike" kern="1200" cap="none" spc="0" normalizeH="0" baseline="0" noProof="0" dirty="0">
                        <a:ln>
                          <a:noFill/>
                        </a:ln>
                        <a:solidFill>
                          <a:prstClr val="white"/>
                        </a:solidFill>
                        <a:effectLst/>
                        <a:uLnTx/>
                        <a:uFillTx/>
                      </a:endParaRPr>
                    </a:p>
                    <a:p>
                      <a:pPr marL="0" marR="0" indent="0" algn="ctr" defTabSz="914400" rtl="0" eaLnBrk="1" fontAlgn="auto" latinLnBrk="0" hangingPunct="1">
                        <a:lnSpc>
                          <a:spcPct val="100000"/>
                        </a:lnSpc>
                        <a:spcBef>
                          <a:spcPts val="0"/>
                        </a:spcBef>
                        <a:spcAft>
                          <a:spcPts val="0"/>
                        </a:spcAft>
                        <a:buClrTx/>
                        <a:buSzTx/>
                        <a:buFontTx/>
                        <a:buNone/>
                        <a:tabLst/>
                        <a:defRPr/>
                      </a:pPr>
                      <a:r>
                        <a:rPr kumimoji="0" lang="en-US" sz="1800" b="1" u="none" strike="noStrike" kern="1200" cap="none" spc="0" normalizeH="0" baseline="0" noProof="0" dirty="0">
                          <a:ln>
                            <a:noFill/>
                          </a:ln>
                          <a:solidFill>
                            <a:schemeClr val="tx1">
                              <a:lumMod val="75000"/>
                              <a:lumOff val="25000"/>
                            </a:schemeClr>
                          </a:solidFill>
                          <a:effectLst/>
                          <a:uLnTx/>
                          <a:uFillTx/>
                        </a:rPr>
                        <a:t>Description</a:t>
                      </a:r>
                      <a:endParaRPr lang="en-US" dirty="0">
                        <a:solidFill>
                          <a:schemeClr val="tx1">
                            <a:lumMod val="75000"/>
                            <a:lumOff val="25000"/>
                          </a:schemeClr>
                        </a:solidFill>
                      </a:endParaRPr>
                    </a:p>
                  </a:txBody>
                  <a:tcPr/>
                </a:tc>
                <a:extLst>
                  <a:ext uri="{0D108BD9-81ED-4DB2-BD59-A6C34878D82A}">
                    <a16:rowId xmlns:a16="http://schemas.microsoft.com/office/drawing/2014/main" val="562067858"/>
                  </a:ext>
                </a:extLst>
              </a:tr>
              <a:tr h="1000713">
                <a:tc>
                  <a:txBody>
                    <a:bodyPr/>
                    <a:lstStyle/>
                    <a:p>
                      <a:pPr marL="0" indent="0" algn="ctr">
                        <a:buFont typeface="+mj-lt"/>
                        <a:buNone/>
                      </a:pPr>
                      <a:endParaRPr lang="en-US" dirty="0"/>
                    </a:p>
                    <a:p>
                      <a:pPr marL="0" indent="0" algn="ctr">
                        <a:buFont typeface="+mj-lt"/>
                        <a:buNone/>
                      </a:pPr>
                      <a:endParaRPr lang="en-US" sz="1100" dirty="0"/>
                    </a:p>
                    <a:p>
                      <a:pPr marL="0" indent="0" algn="ctr">
                        <a:buFont typeface="+mj-lt"/>
                        <a:buNone/>
                      </a:pPr>
                      <a:r>
                        <a:rPr lang="en-US" sz="1100" dirty="0"/>
                        <a:t>7.</a:t>
                      </a:r>
                    </a:p>
                  </a:txBody>
                  <a:tcPr/>
                </a:tc>
                <a:tc>
                  <a:txBody>
                    <a:bodyPr/>
                    <a:lstStyle/>
                    <a:p>
                      <a:endParaRPr lang="en-US" dirty="0"/>
                    </a:p>
                    <a:p>
                      <a:pPr algn="ctr"/>
                      <a:endParaRPr lang="en-US" sz="1100" dirty="0"/>
                    </a:p>
                    <a:p>
                      <a:pPr algn="ctr"/>
                      <a:r>
                        <a:rPr lang="en-US" sz="1100" dirty="0"/>
                        <a:t>2020</a:t>
                      </a:r>
                      <a:endParaRPr lang="en-US" sz="1100" dirty="0">
                        <a:latin typeface="+mn-lt"/>
                      </a:endParaRPr>
                    </a:p>
                  </a:txBody>
                  <a:tcPr/>
                </a:tc>
                <a:tc>
                  <a:txBody>
                    <a:bodyPr/>
                    <a:lstStyle/>
                    <a:p>
                      <a:pPr algn="ctr"/>
                      <a:endParaRPr lang="en-US" sz="1100" dirty="0"/>
                    </a:p>
                    <a:p>
                      <a:pPr algn="ctr"/>
                      <a:endParaRPr lang="en-US" sz="1100" dirty="0"/>
                    </a:p>
                    <a:p>
                      <a:pPr algn="l"/>
                      <a:r>
                        <a:rPr lang="en-US" sz="1100" dirty="0"/>
                        <a:t>Cropping systems in agriculture and their impact on soil health</a:t>
                      </a:r>
                      <a:endParaRPr lang="en-US" sz="1100" dirty="0">
                        <a:latin typeface="+mn-lt"/>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solidFill>
                      </a:endParaRPr>
                    </a:p>
                    <a:p>
                      <a:pPr marL="0" indent="0" algn="l">
                        <a:lnSpc>
                          <a:spcPct val="100000"/>
                        </a:lnSpc>
                        <a:spcAft>
                          <a:spcPts val="0"/>
                        </a:spcAft>
                        <a:buFont typeface="Arial" panose="020B0604020202020204" pitchFamily="34" charset="0"/>
                        <a:buNone/>
                      </a:pPr>
                      <a:r>
                        <a:rPr lang="en-IN" sz="1100" dirty="0">
                          <a:solidFill>
                            <a:schemeClr val="tx1"/>
                          </a:solidFill>
                          <a:effectLst/>
                        </a:rPr>
                        <a:t>TonyYang,</a:t>
                      </a:r>
                    </a:p>
                    <a:p>
                      <a:pPr marL="0" indent="0" algn="l">
                        <a:lnSpc>
                          <a:spcPct val="100000"/>
                        </a:lnSpc>
                        <a:spcAft>
                          <a:spcPts val="0"/>
                        </a:spcAft>
                        <a:buFont typeface="Arial" panose="020B0604020202020204" pitchFamily="34" charset="0"/>
                        <a:buNone/>
                      </a:pPr>
                      <a:r>
                        <a:rPr lang="en-IN" sz="1100" dirty="0" err="1">
                          <a:solidFill>
                            <a:schemeClr val="tx1"/>
                          </a:solidFill>
                          <a:effectLst/>
                        </a:rPr>
                        <a:t>Kadambot</a:t>
                      </a:r>
                      <a:r>
                        <a:rPr lang="en-IN" sz="1100" dirty="0">
                          <a:solidFill>
                            <a:schemeClr val="tx1"/>
                          </a:solidFill>
                          <a:effectLst/>
                        </a:rPr>
                        <a:t> H.M. </a:t>
                      </a:r>
                    </a:p>
                    <a:p>
                      <a:pPr marL="0" indent="0" algn="l">
                        <a:lnSpc>
                          <a:spcPct val="100000"/>
                        </a:lnSpc>
                        <a:spcAft>
                          <a:spcPts val="0"/>
                        </a:spcAft>
                        <a:buFont typeface="Arial" panose="020B0604020202020204" pitchFamily="34" charset="0"/>
                        <a:buNone/>
                      </a:pPr>
                      <a:r>
                        <a:rPr lang="en-IN" sz="1100" dirty="0">
                          <a:solidFill>
                            <a:schemeClr val="tx1"/>
                          </a:solidFill>
                          <a:effectLst/>
                        </a:rPr>
                        <a:t>Siddique,</a:t>
                      </a:r>
                    </a:p>
                    <a:p>
                      <a:pPr marL="0" indent="0" algn="l">
                        <a:lnSpc>
                          <a:spcPct val="100000"/>
                        </a:lnSpc>
                        <a:spcAft>
                          <a:spcPts val="0"/>
                        </a:spcAft>
                        <a:buFont typeface="Arial" panose="020B0604020202020204" pitchFamily="34" charset="0"/>
                        <a:buNone/>
                      </a:pPr>
                      <a:r>
                        <a:rPr lang="en-IN" sz="1100" dirty="0" err="1">
                          <a:solidFill>
                            <a:schemeClr val="tx1"/>
                          </a:solidFill>
                          <a:effectLst/>
                        </a:rPr>
                        <a:t>Kui</a:t>
                      </a:r>
                      <a:r>
                        <a:rPr lang="en-IN" sz="1100" dirty="0">
                          <a:solidFill>
                            <a:schemeClr val="tx1"/>
                          </a:solidFill>
                          <a:effectLst/>
                        </a:rPr>
                        <a:t> Liu</a:t>
                      </a:r>
                      <a:endParaRPr lang="en-IN" sz="1100" dirty="0">
                        <a:solidFill>
                          <a:schemeClr val="tx1"/>
                        </a:solidFill>
                        <a:effectLst/>
                        <a:latin typeface="+mn-lt"/>
                        <a:ea typeface="Calibri" panose="020F0502020204030204" pitchFamily="34" charset="0"/>
                        <a:cs typeface="Times New Roman" panose="02020603050405020304" pitchFamily="18" charset="0"/>
                      </a:endParaRPr>
                    </a:p>
                  </a:txBody>
                  <a:tcPr/>
                </a:tc>
                <a:tc>
                  <a:txBody>
                    <a:bodyPr/>
                    <a:lstStyle/>
                    <a:p>
                      <a:endParaRPr lang="en-US" sz="1200" dirty="0"/>
                    </a:p>
                    <a:p>
                      <a:r>
                        <a:rPr lang="en-US" sz="1100" dirty="0"/>
                        <a:t>Global Ecology and Conservation, ISSN: 2351-9894 (Elsevier)</a:t>
                      </a:r>
                    </a:p>
                  </a:txBody>
                  <a:tcPr/>
                </a:tc>
                <a:tc>
                  <a:txBody>
                    <a:bodyPr/>
                    <a:lstStyle/>
                    <a:p>
                      <a:pPr algn="just">
                        <a:lnSpc>
                          <a:spcPct val="100000"/>
                        </a:lnSpc>
                      </a:pPr>
                      <a:endParaRPr lang="en-US" sz="900" dirty="0"/>
                    </a:p>
                    <a:p>
                      <a:pPr algn="just">
                        <a:lnSpc>
                          <a:spcPct val="100000"/>
                        </a:lnSpc>
                      </a:pPr>
                      <a:r>
                        <a:rPr lang="en-US" sz="900" dirty="0"/>
                        <a:t>Significant achievements, including refine content of soil health and the development of new evaluation standards for ‘soil health and quality’.</a:t>
                      </a:r>
                    </a:p>
                  </a:txBody>
                  <a:tcPr marL="90000"/>
                </a:tc>
                <a:extLst>
                  <a:ext uri="{0D108BD9-81ED-4DB2-BD59-A6C34878D82A}">
                    <a16:rowId xmlns:a16="http://schemas.microsoft.com/office/drawing/2014/main" val="834791455"/>
                  </a:ext>
                </a:extLst>
              </a:tr>
              <a:tr h="1404226">
                <a:tc>
                  <a:txBody>
                    <a:bodyPr/>
                    <a:lstStyle/>
                    <a:p>
                      <a:pPr marL="0" marR="0" lvl="0" indent="0" algn="ctr" defTabSz="914400" rtl="0" eaLnBrk="1" fontAlgn="auto" latinLnBrk="0" hangingPunct="1">
                        <a:lnSpc>
                          <a:spcPct val="100000"/>
                        </a:lnSpc>
                        <a:spcBef>
                          <a:spcPts val="0"/>
                        </a:spcBef>
                        <a:spcAft>
                          <a:spcPts val="0"/>
                        </a:spcAft>
                        <a:buClrTx/>
                        <a:buSzTx/>
                        <a:buFont typeface="+mj-lt"/>
                        <a:buNone/>
                        <a:tabLst/>
                        <a:defRPr/>
                      </a:pPr>
                      <a:endParaRPr kumimoji="0" lang="en-US" sz="1100" b="0" u="none" strike="noStrike" kern="1200" cap="none" spc="0" normalizeH="0" baseline="0" noProof="0" dirty="0">
                        <a:ln>
                          <a:noFill/>
                        </a:ln>
                        <a:solidFill>
                          <a:prstClr val="black"/>
                        </a:solidFill>
                        <a:effectLst/>
                        <a:uLnTx/>
                        <a:uFillTx/>
                      </a:endParaRPr>
                    </a:p>
                    <a:p>
                      <a:pPr marL="0" marR="0" lvl="0" indent="0" algn="ctr" defTabSz="914400" rtl="0" eaLnBrk="1" fontAlgn="auto" latinLnBrk="0" hangingPunct="1">
                        <a:lnSpc>
                          <a:spcPct val="100000"/>
                        </a:lnSpc>
                        <a:spcBef>
                          <a:spcPts val="0"/>
                        </a:spcBef>
                        <a:spcAft>
                          <a:spcPts val="0"/>
                        </a:spcAft>
                        <a:buClrTx/>
                        <a:buSzTx/>
                        <a:buFont typeface="+mj-lt"/>
                        <a:buNone/>
                        <a:tabLst/>
                        <a:defRPr/>
                      </a:pPr>
                      <a:endParaRPr kumimoji="0" lang="en-US" sz="1100" b="0" u="none" strike="noStrike" kern="1200" cap="none" spc="0" normalizeH="0" baseline="0" noProof="0" dirty="0">
                        <a:ln>
                          <a:noFill/>
                        </a:ln>
                        <a:solidFill>
                          <a:prstClr val="black"/>
                        </a:solidFill>
                        <a:effectLst/>
                        <a:uLnTx/>
                        <a:uFillTx/>
                      </a:endParaRPr>
                    </a:p>
                    <a:p>
                      <a:pPr marL="0" marR="0" lvl="0" indent="0" algn="ctr" defTabSz="914400" rtl="0" eaLnBrk="1" fontAlgn="auto" latinLnBrk="0" hangingPunct="1">
                        <a:lnSpc>
                          <a:spcPct val="100000"/>
                        </a:lnSpc>
                        <a:spcBef>
                          <a:spcPts val="0"/>
                        </a:spcBef>
                        <a:spcAft>
                          <a:spcPts val="0"/>
                        </a:spcAft>
                        <a:buClrTx/>
                        <a:buSzTx/>
                        <a:buFont typeface="+mj-lt"/>
                        <a:buNone/>
                        <a:tabLst/>
                        <a:defRPr/>
                      </a:pPr>
                      <a:r>
                        <a:rPr kumimoji="0" lang="en-US" sz="1100" b="0" u="none" strike="noStrike" kern="1200" cap="none" spc="0" normalizeH="0" baseline="0" noProof="0" dirty="0">
                          <a:ln>
                            <a:noFill/>
                          </a:ln>
                          <a:solidFill>
                            <a:prstClr val="black"/>
                          </a:solidFill>
                          <a:effectLst/>
                          <a:uLnTx/>
                          <a:uFillTx/>
                        </a:rPr>
                        <a:t>8.</a:t>
                      </a:r>
                      <a:endParaRPr kumimoji="0" lang="en-US" sz="1100" b="0" i="0" u="none" strike="noStrike" kern="1200" cap="none" spc="0" normalizeH="0" baseline="0" noProof="0" dirty="0">
                        <a:ln>
                          <a:noFill/>
                        </a:ln>
                        <a:solidFill>
                          <a:prstClr val="black"/>
                        </a:solidFill>
                        <a:effectLst/>
                        <a:uLnTx/>
                        <a:uFillTx/>
                        <a:latin typeface="+mn-lt"/>
                        <a:ea typeface="+mn-ea"/>
                        <a:cs typeface="+mn-cs"/>
                      </a:endParaRPr>
                    </a:p>
                  </a:txBody>
                  <a:tcPr/>
                </a:tc>
                <a:tc>
                  <a:txBody>
                    <a:bodyPr/>
                    <a:lstStyle/>
                    <a:p>
                      <a:pPr algn="ctr"/>
                      <a:endParaRPr lang="en-US" sz="1100" dirty="0"/>
                    </a:p>
                    <a:p>
                      <a:pPr marL="0" marR="0" indent="0" algn="ctr" defTabSz="914400" rtl="0" eaLnBrk="1" fontAlgn="auto" latinLnBrk="0" hangingPunct="1">
                        <a:lnSpc>
                          <a:spcPct val="100000"/>
                        </a:lnSpc>
                        <a:spcBef>
                          <a:spcPts val="0"/>
                        </a:spcBef>
                        <a:spcAft>
                          <a:spcPts val="0"/>
                        </a:spcAft>
                        <a:buClrTx/>
                        <a:buSzTx/>
                        <a:buFontTx/>
                        <a:buNone/>
                        <a:tabLst/>
                        <a:defRPr/>
                      </a:pPr>
                      <a:endParaRPr kumimoji="0" lang="en-US" sz="1100" b="0" u="none" strike="noStrike" kern="1200" cap="none" spc="0" normalizeH="0" baseline="0" noProof="0" dirty="0">
                        <a:ln>
                          <a:noFill/>
                        </a:ln>
                        <a:solidFill>
                          <a:prstClr val="black"/>
                        </a:solidFill>
                        <a:effectLst/>
                        <a:uLnTx/>
                        <a:uFillTx/>
                      </a:endParaRPr>
                    </a:p>
                    <a:p>
                      <a:pPr marL="0" marR="0" indent="0" algn="ctr" defTabSz="914400" rtl="0" eaLnBrk="1" fontAlgn="auto" latinLnBrk="0" hangingPunct="1">
                        <a:lnSpc>
                          <a:spcPct val="100000"/>
                        </a:lnSpc>
                        <a:spcBef>
                          <a:spcPts val="0"/>
                        </a:spcBef>
                        <a:spcAft>
                          <a:spcPts val="0"/>
                        </a:spcAft>
                        <a:buClrTx/>
                        <a:buSzTx/>
                        <a:buFontTx/>
                        <a:buNone/>
                        <a:tabLst/>
                        <a:defRPr/>
                      </a:pPr>
                      <a:r>
                        <a:rPr kumimoji="0" lang="en-US" sz="1100" b="0" u="none" strike="noStrike" kern="1200" cap="none" spc="0" normalizeH="0" baseline="0" noProof="0" dirty="0">
                          <a:ln>
                            <a:noFill/>
                          </a:ln>
                          <a:solidFill>
                            <a:prstClr val="black"/>
                          </a:solidFill>
                          <a:effectLst/>
                          <a:uLnTx/>
                          <a:uFillTx/>
                        </a:rPr>
                        <a:t>2020</a:t>
                      </a:r>
                      <a:endParaRPr lang="en-US" sz="1100" dirty="0">
                        <a:latin typeface="+mn-lt"/>
                      </a:endParaRPr>
                    </a:p>
                  </a:txBody>
                  <a:tcPr/>
                </a:tc>
                <a:tc>
                  <a:txBody>
                    <a:bodyPr/>
                    <a:lstStyle/>
                    <a:p>
                      <a:pPr algn="just"/>
                      <a:endParaRPr lang="en-US" sz="1100" dirty="0"/>
                    </a:p>
                    <a:p>
                      <a:pPr algn="just"/>
                      <a:r>
                        <a:rPr lang="en-US" sz="1100" dirty="0"/>
                        <a:t>Would fertilization history render the soil microbial communities and their activities more resistant to rainfall fluctuations?</a:t>
                      </a:r>
                      <a:endParaRPr lang="en-US" sz="1100" dirty="0">
                        <a:latin typeface="+mn-lt"/>
                      </a:endParaRPr>
                    </a:p>
                  </a:txBody>
                  <a:tcPr/>
                </a:tc>
                <a:tc>
                  <a:txBody>
                    <a:bodyPr/>
                    <a:lstStyle/>
                    <a:p>
                      <a:pPr algn="l">
                        <a:lnSpc>
                          <a:spcPct val="100000"/>
                        </a:lnSpc>
                        <a:spcAft>
                          <a:spcPts val="0"/>
                        </a:spcAft>
                      </a:pPr>
                      <a:endParaRPr lang="en-IN" sz="1100" dirty="0">
                        <a:effectLst/>
                      </a:endParaRPr>
                    </a:p>
                    <a:p>
                      <a:pPr>
                        <a:lnSpc>
                          <a:spcPct val="107000"/>
                        </a:lnSpc>
                        <a:spcAft>
                          <a:spcPts val="0"/>
                        </a:spcAft>
                      </a:pPr>
                      <a:r>
                        <a:rPr lang="en-IN" sz="1100" dirty="0">
                          <a:effectLst/>
                        </a:rPr>
                        <a:t>János </a:t>
                      </a:r>
                      <a:r>
                        <a:rPr lang="en-IN" sz="1100" dirty="0" err="1">
                          <a:effectLst/>
                        </a:rPr>
                        <a:t>Kátai</a:t>
                      </a:r>
                      <a:endParaRPr lang="en-IN" sz="1100" dirty="0">
                        <a:effectLst/>
                      </a:endParaRPr>
                    </a:p>
                    <a:p>
                      <a:pPr>
                        <a:lnSpc>
                          <a:spcPct val="107000"/>
                        </a:lnSpc>
                        <a:spcAft>
                          <a:spcPts val="0"/>
                        </a:spcAft>
                      </a:pPr>
                      <a:r>
                        <a:rPr lang="en-IN" sz="1100" dirty="0" err="1">
                          <a:effectLst/>
                        </a:rPr>
                        <a:t>Ágnes</a:t>
                      </a:r>
                      <a:r>
                        <a:rPr lang="en-IN" sz="1100" dirty="0">
                          <a:effectLst/>
                        </a:rPr>
                        <a:t> </a:t>
                      </a:r>
                      <a:r>
                        <a:rPr lang="en-IN" sz="1100" dirty="0" err="1">
                          <a:effectLst/>
                        </a:rPr>
                        <a:t>Oláh</a:t>
                      </a:r>
                      <a:r>
                        <a:rPr lang="en-IN" sz="1100" dirty="0">
                          <a:effectLst/>
                        </a:rPr>
                        <a:t> </a:t>
                      </a:r>
                      <a:r>
                        <a:rPr lang="en-IN" sz="1100" dirty="0" err="1">
                          <a:effectLst/>
                        </a:rPr>
                        <a:t>Zsuposné</a:t>
                      </a:r>
                      <a:endParaRPr lang="en-IN" sz="1100" dirty="0">
                        <a:effectLst/>
                      </a:endParaRPr>
                    </a:p>
                    <a:p>
                      <a:pPr>
                        <a:lnSpc>
                          <a:spcPct val="107000"/>
                        </a:lnSpc>
                        <a:spcAft>
                          <a:spcPts val="0"/>
                        </a:spcAft>
                      </a:pPr>
                      <a:r>
                        <a:rPr lang="en-IN" sz="1100" dirty="0">
                          <a:effectLst/>
                        </a:rPr>
                        <a:t>Magdolna </a:t>
                      </a:r>
                      <a:r>
                        <a:rPr lang="en-IN" sz="1100" dirty="0" err="1">
                          <a:effectLst/>
                        </a:rPr>
                        <a:t>Tállai</a:t>
                      </a:r>
                      <a:endParaRPr lang="en-IN" sz="1100" dirty="0">
                        <a:effectLst/>
                      </a:endParaRPr>
                    </a:p>
                    <a:p>
                      <a:pPr>
                        <a:lnSpc>
                          <a:spcPct val="107000"/>
                        </a:lnSpc>
                        <a:spcAft>
                          <a:spcPts val="0"/>
                        </a:spcAft>
                      </a:pPr>
                      <a:r>
                        <a:rPr lang="en-IN" sz="1100" dirty="0">
                          <a:effectLst/>
                        </a:rPr>
                        <a:t>Tarek </a:t>
                      </a:r>
                      <a:r>
                        <a:rPr lang="en-IN" sz="1100" dirty="0" err="1">
                          <a:effectLst/>
                        </a:rPr>
                        <a:t>Alshaal</a:t>
                      </a:r>
                      <a:endParaRPr lang="en-IN" sz="1100" dirty="0">
                        <a:effectLst/>
                        <a:latin typeface="+mn-lt"/>
                        <a:ea typeface="Calibri" panose="020F0502020204030204" pitchFamily="34" charset="0"/>
                        <a:cs typeface="Times New Roman" panose="02020603050405020304" pitchFamily="18" charset="0"/>
                      </a:endParaRPr>
                    </a:p>
                  </a:txBody>
                  <a:tcPr/>
                </a:tc>
                <a:tc>
                  <a:txBody>
                    <a:bodyPr/>
                    <a:lstStyle/>
                    <a:p>
                      <a:endParaRPr lang="en-US" sz="1100" dirty="0"/>
                    </a:p>
                    <a:p>
                      <a:r>
                        <a:rPr lang="en-US" sz="1100" dirty="0"/>
                        <a:t>Ecotoxicology and Environmental Safety, </a:t>
                      </a:r>
                    </a:p>
                    <a:p>
                      <a:r>
                        <a:rPr lang="en-US" sz="1100" dirty="0"/>
                        <a:t>ISSN: 0147-6513 (Elsevier)</a:t>
                      </a:r>
                      <a:endParaRPr lang="en-US" sz="1100" dirty="0">
                        <a:latin typeface="+mn-lt"/>
                      </a:endParaRPr>
                    </a:p>
                  </a:txBody>
                  <a:tcPr/>
                </a:tc>
                <a:tc>
                  <a:txBody>
                    <a:bodyPr/>
                    <a:lstStyle/>
                    <a:p>
                      <a:pPr algn="just">
                        <a:lnSpc>
                          <a:spcPct val="100000"/>
                        </a:lnSpc>
                      </a:pPr>
                      <a:endParaRPr lang="en-US" sz="900" dirty="0"/>
                    </a:p>
                    <a:p>
                      <a:pPr algn="just">
                        <a:lnSpc>
                          <a:spcPct val="100000"/>
                        </a:lnSpc>
                      </a:pPr>
                      <a:r>
                        <a:rPr lang="en-US" sz="900" dirty="0"/>
                        <a:t>This paper aims to study the intrinsic changes in the composition of soil populations and their functions due to the interaction between long-term fertilization and rainfall fluctuations, seeing whether fertilization history would render the soil microbial communities and their activities more resistant to water stress or not.</a:t>
                      </a:r>
                    </a:p>
                    <a:p>
                      <a:pPr algn="just">
                        <a:lnSpc>
                          <a:spcPct val="100000"/>
                        </a:lnSpc>
                      </a:pPr>
                      <a:endParaRPr lang="en-US" sz="900" dirty="0"/>
                    </a:p>
                  </a:txBody>
                  <a:tcPr marL="90000"/>
                </a:tc>
                <a:extLst>
                  <a:ext uri="{0D108BD9-81ED-4DB2-BD59-A6C34878D82A}">
                    <a16:rowId xmlns:a16="http://schemas.microsoft.com/office/drawing/2014/main" val="2722915572"/>
                  </a:ext>
                </a:extLst>
              </a:tr>
              <a:tr h="1339664">
                <a:tc>
                  <a:txBody>
                    <a:bodyPr/>
                    <a:lstStyle/>
                    <a:p>
                      <a:pPr marL="0" marR="0" lvl="0" indent="0" algn="ctr" defTabSz="914400" rtl="0" eaLnBrk="1" fontAlgn="auto" latinLnBrk="0" hangingPunct="1">
                        <a:lnSpc>
                          <a:spcPct val="100000"/>
                        </a:lnSpc>
                        <a:spcBef>
                          <a:spcPts val="0"/>
                        </a:spcBef>
                        <a:spcAft>
                          <a:spcPts val="0"/>
                        </a:spcAft>
                        <a:buClrTx/>
                        <a:buSzTx/>
                        <a:buFont typeface="+mj-lt"/>
                        <a:buNone/>
                        <a:tabLst/>
                        <a:defRPr/>
                      </a:pPr>
                      <a:endParaRPr kumimoji="0" lang="en-US" sz="1100" b="0" u="none" strike="noStrike" kern="1200" cap="none" spc="0" normalizeH="0" baseline="0" noProof="0" dirty="0">
                        <a:ln>
                          <a:noFill/>
                        </a:ln>
                        <a:solidFill>
                          <a:prstClr val="black"/>
                        </a:solidFill>
                        <a:effectLst/>
                        <a:uLnTx/>
                        <a:uFillTx/>
                      </a:endParaRPr>
                    </a:p>
                    <a:p>
                      <a:pPr marL="0" marR="0" lvl="0" indent="0" algn="ctr" defTabSz="914400" rtl="0" eaLnBrk="1" fontAlgn="auto" latinLnBrk="0" hangingPunct="1">
                        <a:lnSpc>
                          <a:spcPct val="100000"/>
                        </a:lnSpc>
                        <a:spcBef>
                          <a:spcPts val="0"/>
                        </a:spcBef>
                        <a:spcAft>
                          <a:spcPts val="0"/>
                        </a:spcAft>
                        <a:buClrTx/>
                        <a:buSzTx/>
                        <a:buFont typeface="+mj-lt"/>
                        <a:buNone/>
                        <a:tabLst/>
                        <a:defRPr/>
                      </a:pPr>
                      <a:endParaRPr kumimoji="0" lang="en-US" sz="1100" b="0" u="none" strike="noStrike" kern="1200" cap="none" spc="0" normalizeH="0" baseline="0" noProof="0" dirty="0">
                        <a:ln>
                          <a:noFill/>
                        </a:ln>
                        <a:solidFill>
                          <a:prstClr val="black"/>
                        </a:solidFill>
                        <a:effectLst/>
                        <a:uLnTx/>
                        <a:uFillTx/>
                      </a:endParaRPr>
                    </a:p>
                    <a:p>
                      <a:pPr marL="0" marR="0" lvl="0" indent="0" algn="ctr" defTabSz="914400" rtl="0" eaLnBrk="1" fontAlgn="auto" latinLnBrk="0" hangingPunct="1">
                        <a:lnSpc>
                          <a:spcPct val="100000"/>
                        </a:lnSpc>
                        <a:spcBef>
                          <a:spcPts val="0"/>
                        </a:spcBef>
                        <a:spcAft>
                          <a:spcPts val="0"/>
                        </a:spcAft>
                        <a:buClrTx/>
                        <a:buSzTx/>
                        <a:buFont typeface="+mj-lt"/>
                        <a:buNone/>
                        <a:tabLst/>
                        <a:defRPr/>
                      </a:pPr>
                      <a:r>
                        <a:rPr kumimoji="0" lang="en-US" sz="1100" b="0" u="none" strike="noStrike" kern="1200" cap="none" spc="0" normalizeH="0" baseline="0" noProof="0" dirty="0">
                          <a:ln>
                            <a:noFill/>
                          </a:ln>
                          <a:solidFill>
                            <a:prstClr val="black"/>
                          </a:solidFill>
                          <a:effectLst/>
                          <a:uLnTx/>
                          <a:uFillTx/>
                        </a:rPr>
                        <a:t>9.</a:t>
                      </a:r>
                      <a:endParaRPr kumimoji="0" lang="en-US" sz="1100" b="0" i="0" u="none" strike="noStrike" kern="1200" cap="none" spc="0" normalizeH="0" baseline="0" noProof="0" dirty="0">
                        <a:ln>
                          <a:noFill/>
                        </a:ln>
                        <a:solidFill>
                          <a:prstClr val="black"/>
                        </a:solidFill>
                        <a:effectLst/>
                        <a:uLnTx/>
                        <a:uFillTx/>
                        <a:latin typeface="+mn-lt"/>
                        <a:ea typeface="+mn-ea"/>
                        <a:cs typeface="+mn-cs"/>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100" dirty="0"/>
                    </a:p>
                    <a:p>
                      <a:pPr marL="0" marR="0" indent="0" algn="ctr" defTabSz="914400" rtl="0" eaLnBrk="1" fontAlgn="auto" latinLnBrk="0" hangingPunct="1">
                        <a:lnSpc>
                          <a:spcPct val="100000"/>
                        </a:lnSpc>
                        <a:spcBef>
                          <a:spcPts val="0"/>
                        </a:spcBef>
                        <a:spcAft>
                          <a:spcPts val="0"/>
                        </a:spcAft>
                        <a:buClrTx/>
                        <a:buSzTx/>
                        <a:buFontTx/>
                        <a:buNone/>
                        <a:tabLst/>
                        <a:defRPr/>
                      </a:pPr>
                      <a:endParaRPr lang="en-US" sz="1100" dirty="0"/>
                    </a:p>
                    <a:p>
                      <a:pPr marL="0" marR="0" indent="0" algn="ctr" defTabSz="914400" rtl="0" eaLnBrk="1" fontAlgn="auto" latinLnBrk="0" hangingPunct="1">
                        <a:lnSpc>
                          <a:spcPct val="100000"/>
                        </a:lnSpc>
                        <a:spcBef>
                          <a:spcPts val="0"/>
                        </a:spcBef>
                        <a:spcAft>
                          <a:spcPts val="0"/>
                        </a:spcAft>
                        <a:buClrTx/>
                        <a:buSzTx/>
                        <a:buFontTx/>
                        <a:buNone/>
                        <a:tabLst/>
                        <a:defRPr/>
                      </a:pPr>
                      <a:r>
                        <a:rPr lang="en-US" sz="1100" dirty="0"/>
                        <a:t>2021</a:t>
                      </a:r>
                      <a:endParaRPr lang="en-US" sz="1100" dirty="0">
                        <a:latin typeface="+mn-lt"/>
                      </a:endParaRPr>
                    </a:p>
                  </a:txBody>
                  <a:tcPr/>
                </a:tc>
                <a:tc>
                  <a:txBody>
                    <a:bodyPr/>
                    <a:lstStyle/>
                    <a:p>
                      <a:pPr algn="l"/>
                      <a:endParaRPr lang="en-IN" sz="1100" b="0" u="none" strike="noStrike" dirty="0">
                        <a:solidFill>
                          <a:srgbClr val="111111"/>
                        </a:solidFill>
                        <a:effectLst/>
                      </a:endParaRPr>
                    </a:p>
                    <a:p>
                      <a:pPr algn="l"/>
                      <a:endParaRPr lang="en-IN" sz="1100" b="0" u="none" strike="noStrike" dirty="0">
                        <a:solidFill>
                          <a:srgbClr val="111111"/>
                        </a:solidFill>
                        <a:effectLst/>
                      </a:endParaRPr>
                    </a:p>
                    <a:p>
                      <a:pPr algn="l"/>
                      <a:r>
                        <a:rPr lang="en-IN" sz="1100" b="0" u="none" strike="noStrike" dirty="0">
                          <a:solidFill>
                            <a:srgbClr val="111111"/>
                          </a:solidFill>
                          <a:effectLst/>
                        </a:rPr>
                        <a:t>A nutrient recommendation system for soil fertilization based on Evolutionary Computation.</a:t>
                      </a:r>
                      <a:endParaRPr lang="en-US" sz="1100" dirty="0">
                        <a:latin typeface="+mn-lt"/>
                      </a:endParaRPr>
                    </a:p>
                  </a:txBody>
                  <a:tcPr/>
                </a:tc>
                <a:tc>
                  <a:txBody>
                    <a:bodyPr/>
                    <a:lstStyle/>
                    <a:p>
                      <a:pPr algn="l" fontAlgn="ctr"/>
                      <a:endParaRPr lang="en-IN" sz="1100" b="0" u="none" strike="noStrike" dirty="0">
                        <a:solidFill>
                          <a:srgbClr val="111111"/>
                        </a:solidFill>
                        <a:effectLst/>
                      </a:endParaRPr>
                    </a:p>
                    <a:p>
                      <a:pPr algn="l" fontAlgn="ctr"/>
                      <a:endParaRPr lang="en-IN" sz="1100" b="0" u="none" strike="noStrike" dirty="0">
                        <a:solidFill>
                          <a:srgbClr val="111111"/>
                        </a:solidFill>
                        <a:effectLst/>
                      </a:endParaRPr>
                    </a:p>
                    <a:p>
                      <a:pPr>
                        <a:lnSpc>
                          <a:spcPct val="100000"/>
                        </a:lnSpc>
                        <a:spcAft>
                          <a:spcPts val="0"/>
                        </a:spcAft>
                      </a:pPr>
                      <a:r>
                        <a:rPr lang="en-IN" sz="1100" dirty="0">
                          <a:effectLst/>
                        </a:rPr>
                        <a:t>Usman Ahmed</a:t>
                      </a:r>
                    </a:p>
                    <a:p>
                      <a:pPr>
                        <a:lnSpc>
                          <a:spcPct val="100000"/>
                        </a:lnSpc>
                        <a:spcAft>
                          <a:spcPts val="0"/>
                        </a:spcAft>
                      </a:pPr>
                      <a:r>
                        <a:rPr lang="en-IN" sz="1100" dirty="0">
                          <a:effectLst/>
                        </a:rPr>
                        <a:t>Jerry Chun-Wei Lin</a:t>
                      </a:r>
                    </a:p>
                    <a:p>
                      <a:pPr>
                        <a:lnSpc>
                          <a:spcPct val="100000"/>
                        </a:lnSpc>
                        <a:spcAft>
                          <a:spcPts val="0"/>
                        </a:spcAft>
                      </a:pPr>
                      <a:r>
                        <a:rPr lang="en-IN" sz="1100" dirty="0">
                          <a:effectLst/>
                        </a:rPr>
                        <a:t>Gautam Srivastava</a:t>
                      </a:r>
                    </a:p>
                    <a:p>
                      <a:pPr>
                        <a:lnSpc>
                          <a:spcPct val="100000"/>
                        </a:lnSpc>
                        <a:spcAft>
                          <a:spcPts val="0"/>
                        </a:spcAft>
                      </a:pPr>
                      <a:r>
                        <a:rPr lang="en-IN" sz="1100" dirty="0" err="1">
                          <a:effectLst/>
                        </a:rPr>
                        <a:t>Youcef</a:t>
                      </a:r>
                      <a:r>
                        <a:rPr lang="en-IN" sz="1100" dirty="0">
                          <a:effectLst/>
                        </a:rPr>
                        <a:t> </a:t>
                      </a:r>
                      <a:r>
                        <a:rPr lang="en-IN" sz="1100" dirty="0" err="1">
                          <a:effectLst/>
                        </a:rPr>
                        <a:t>Djenouri</a:t>
                      </a:r>
                      <a:endParaRPr lang="en-IN" sz="1100" dirty="0">
                        <a:effectLst/>
                      </a:endParaRPr>
                    </a:p>
                    <a:p>
                      <a:endParaRPr lang="en-IN" sz="1100" b="0" i="0" u="none" strike="noStrike" dirty="0">
                        <a:solidFill>
                          <a:srgbClr val="111111"/>
                        </a:solidFill>
                        <a:effectLst/>
                        <a:latin typeface="Roboto" panose="02000000000000000000" pitchFamily="2" charset="0"/>
                      </a:endParaRPr>
                    </a:p>
                  </a:txBody>
                  <a:tcPr/>
                </a:tc>
                <a:tc>
                  <a:txBody>
                    <a:bodyPr/>
                    <a:lstStyle/>
                    <a:p>
                      <a:endParaRPr lang="en-US" sz="1100" dirty="0"/>
                    </a:p>
                    <a:p>
                      <a:r>
                        <a:rPr lang="en-US" sz="1100" dirty="0"/>
                        <a:t>Computers and Electronics in Agriculture, </a:t>
                      </a:r>
                    </a:p>
                    <a:p>
                      <a:r>
                        <a:rPr lang="en-US" sz="1100" dirty="0"/>
                        <a:t>ISSN: 0168-1699 (Elsevier))</a:t>
                      </a:r>
                    </a:p>
                    <a:p>
                      <a:endParaRPr lang="en-US" sz="1100" dirty="0">
                        <a:latin typeface="+mn-lt"/>
                      </a:endParaRPr>
                    </a:p>
                  </a:txBody>
                  <a:tcPr/>
                </a:tc>
                <a:tc>
                  <a:txBody>
                    <a:bodyPr/>
                    <a:lstStyle/>
                    <a:p>
                      <a:pPr algn="just">
                        <a:lnSpc>
                          <a:spcPct val="100000"/>
                        </a:lnSpc>
                      </a:pPr>
                      <a:endParaRPr lang="en-US" sz="900" dirty="0"/>
                    </a:p>
                    <a:p>
                      <a:pPr algn="just">
                        <a:lnSpc>
                          <a:spcPct val="100000"/>
                        </a:lnSpc>
                      </a:pPr>
                      <a:r>
                        <a:rPr lang="en-US" sz="900" dirty="0"/>
                        <a:t>This paper develops a model that enables efficient exploration of correct usage of nutrients (such as N, P and K) for developing a knowledge-based system for the ICT (Information and Communication Technology) environment.</a:t>
                      </a:r>
                    </a:p>
                  </a:txBody>
                  <a:tcPr marL="90000"/>
                </a:tc>
                <a:extLst>
                  <a:ext uri="{0D108BD9-81ED-4DB2-BD59-A6C34878D82A}">
                    <a16:rowId xmlns:a16="http://schemas.microsoft.com/office/drawing/2014/main" val="3076306741"/>
                  </a:ext>
                </a:extLst>
              </a:tr>
            </a:tbl>
          </a:graphicData>
        </a:graphic>
      </p:graphicFrame>
    </p:spTree>
    <p:extLst>
      <p:ext uri="{BB962C8B-B14F-4D97-AF65-F5344CB8AC3E}">
        <p14:creationId xmlns:p14="http://schemas.microsoft.com/office/powerpoint/2010/main" val="40979157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D6CC"/>
          </a:solidFill>
          <a:ln/>
        </p:spPr>
      </p:sp>
      <p:sp>
        <p:nvSpPr>
          <p:cNvPr id="3" name="Shape 1"/>
          <p:cNvSpPr/>
          <p:nvPr/>
        </p:nvSpPr>
        <p:spPr>
          <a:xfrm>
            <a:off x="0" y="0"/>
            <a:ext cx="14630400" cy="8229600"/>
          </a:xfrm>
          <a:prstGeom prst="rect">
            <a:avLst/>
          </a:prstGeom>
          <a:solidFill>
            <a:srgbClr val="EFECE6"/>
          </a:solidFill>
          <a:ln/>
        </p:spPr>
      </p:sp>
      <p:sp>
        <p:nvSpPr>
          <p:cNvPr id="4" name="Text 2"/>
          <p:cNvSpPr/>
          <p:nvPr/>
        </p:nvSpPr>
        <p:spPr>
          <a:xfrm>
            <a:off x="2037993" y="730329"/>
            <a:ext cx="5554980" cy="694373"/>
          </a:xfrm>
          <a:prstGeom prst="rect">
            <a:avLst/>
          </a:prstGeom>
          <a:noFill/>
          <a:ln/>
        </p:spPr>
        <p:txBody>
          <a:bodyPr wrap="none" rtlCol="0" anchor="t"/>
          <a:lstStyle/>
          <a:p>
            <a:pPr marL="0" indent="0">
              <a:lnSpc>
                <a:spcPts val="5468"/>
              </a:lnSpc>
              <a:buNone/>
            </a:pPr>
            <a:r>
              <a:rPr lang="en-US" sz="4374" b="1" dirty="0">
                <a:solidFill>
                  <a:srgbClr val="282824"/>
                </a:solidFill>
                <a:latin typeface="Lato" pitchFamily="34" charset="0"/>
                <a:ea typeface="Lato" pitchFamily="34" charset="-122"/>
                <a:cs typeface="Lato" pitchFamily="34" charset="-120"/>
              </a:rPr>
              <a:t>Literature Review</a:t>
            </a:r>
            <a:endParaRPr lang="en-US" sz="4374" dirty="0"/>
          </a:p>
        </p:txBody>
      </p:sp>
      <p:sp>
        <p:nvSpPr>
          <p:cNvPr id="12" name="Text 7"/>
          <p:cNvSpPr/>
          <p:nvPr/>
        </p:nvSpPr>
        <p:spPr>
          <a:xfrm>
            <a:off x="9296400" y="4183737"/>
            <a:ext cx="3296007" cy="694373"/>
          </a:xfrm>
          <a:prstGeom prst="rect">
            <a:avLst/>
          </a:prstGeom>
          <a:noFill/>
          <a:ln/>
        </p:spPr>
        <p:txBody>
          <a:bodyPr wrap="square" rtlCol="0" anchor="t"/>
          <a:lstStyle/>
          <a:p>
            <a:pPr marL="0" indent="0" algn="l">
              <a:lnSpc>
                <a:spcPts val="2734"/>
              </a:lnSpc>
              <a:buNone/>
            </a:pPr>
            <a:endParaRPr lang="en-US" sz="2187" dirty="0"/>
          </a:p>
        </p:txBody>
      </p:sp>
      <p:sp>
        <p:nvSpPr>
          <p:cNvPr id="13" name="Text 8"/>
          <p:cNvSpPr/>
          <p:nvPr/>
        </p:nvSpPr>
        <p:spPr>
          <a:xfrm>
            <a:off x="9296400" y="5011341"/>
            <a:ext cx="3296007" cy="2487811"/>
          </a:xfrm>
          <a:prstGeom prst="rect">
            <a:avLst/>
          </a:prstGeom>
          <a:noFill/>
          <a:ln/>
        </p:spPr>
        <p:txBody>
          <a:bodyPr wrap="square" rtlCol="0" anchor="t"/>
          <a:lstStyle/>
          <a:p>
            <a:pPr marL="0" indent="0" algn="l">
              <a:lnSpc>
                <a:spcPts val="2799"/>
              </a:lnSpc>
              <a:buNone/>
            </a:pPr>
            <a:endParaRPr lang="en-US" sz="1750" dirty="0"/>
          </a:p>
        </p:txBody>
      </p:sp>
      <p:graphicFrame>
        <p:nvGraphicFramePr>
          <p:cNvPr id="5" name="Table 6">
            <a:extLst>
              <a:ext uri="{FF2B5EF4-FFF2-40B4-BE49-F238E27FC236}">
                <a16:creationId xmlns:a16="http://schemas.microsoft.com/office/drawing/2014/main" id="{9C9D8CF5-9333-0349-5E8A-553EC10991D7}"/>
              </a:ext>
            </a:extLst>
          </p:cNvPr>
          <p:cNvGraphicFramePr>
            <a:graphicFrameLocks noGrp="1"/>
          </p:cNvGraphicFramePr>
          <p:nvPr>
            <p:extLst>
              <p:ext uri="{D42A27DB-BD31-4B8C-83A1-F6EECF244321}">
                <p14:modId xmlns:p14="http://schemas.microsoft.com/office/powerpoint/2010/main" val="4123065176"/>
              </p:ext>
            </p:extLst>
          </p:nvPr>
        </p:nvGraphicFramePr>
        <p:xfrm>
          <a:off x="1629879" y="1727192"/>
          <a:ext cx="11160570" cy="5331529"/>
        </p:xfrm>
        <a:graphic>
          <a:graphicData uri="http://schemas.openxmlformats.org/drawingml/2006/table">
            <a:tbl>
              <a:tblPr firstRow="1" bandRow="1">
                <a:tableStyleId>{0E3FDE45-AF77-4B5C-9715-49D594BDF05E}</a:tableStyleId>
              </a:tblPr>
              <a:tblGrid>
                <a:gridCol w="769962">
                  <a:extLst>
                    <a:ext uri="{9D8B030D-6E8A-4147-A177-3AD203B41FA5}">
                      <a16:colId xmlns:a16="http://schemas.microsoft.com/office/drawing/2014/main" val="4179629490"/>
                    </a:ext>
                  </a:extLst>
                </a:gridCol>
                <a:gridCol w="1025056">
                  <a:extLst>
                    <a:ext uri="{9D8B030D-6E8A-4147-A177-3AD203B41FA5}">
                      <a16:colId xmlns:a16="http://schemas.microsoft.com/office/drawing/2014/main" val="509443340"/>
                    </a:ext>
                  </a:extLst>
                </a:gridCol>
                <a:gridCol w="3193948">
                  <a:extLst>
                    <a:ext uri="{9D8B030D-6E8A-4147-A177-3AD203B41FA5}">
                      <a16:colId xmlns:a16="http://schemas.microsoft.com/office/drawing/2014/main" val="1878355055"/>
                    </a:ext>
                  </a:extLst>
                </a:gridCol>
                <a:gridCol w="2013426">
                  <a:extLst>
                    <a:ext uri="{9D8B030D-6E8A-4147-A177-3AD203B41FA5}">
                      <a16:colId xmlns:a16="http://schemas.microsoft.com/office/drawing/2014/main" val="3429157811"/>
                    </a:ext>
                  </a:extLst>
                </a:gridCol>
                <a:gridCol w="1512158">
                  <a:extLst>
                    <a:ext uri="{9D8B030D-6E8A-4147-A177-3AD203B41FA5}">
                      <a16:colId xmlns:a16="http://schemas.microsoft.com/office/drawing/2014/main" val="1378453927"/>
                    </a:ext>
                  </a:extLst>
                </a:gridCol>
                <a:gridCol w="2646020">
                  <a:extLst>
                    <a:ext uri="{9D8B030D-6E8A-4147-A177-3AD203B41FA5}">
                      <a16:colId xmlns:a16="http://schemas.microsoft.com/office/drawing/2014/main" val="3127282539"/>
                    </a:ext>
                  </a:extLst>
                </a:gridCol>
              </a:tblGrid>
              <a:tr h="1374680">
                <a:tc>
                  <a:txBody>
                    <a:bodyPr/>
                    <a:lstStyle/>
                    <a:p>
                      <a:pPr algn="ctr"/>
                      <a:endParaRPr lang="en-US" dirty="0"/>
                    </a:p>
                    <a:p>
                      <a:pPr algn="ctr"/>
                      <a:r>
                        <a:rPr lang="en-US" sz="1600" dirty="0">
                          <a:solidFill>
                            <a:schemeClr val="tx1">
                              <a:lumMod val="75000"/>
                              <a:lumOff val="25000"/>
                            </a:schemeClr>
                          </a:solidFill>
                        </a:rPr>
                        <a:t>Ref No.</a:t>
                      </a:r>
                    </a:p>
                    <a:p>
                      <a:pPr algn="ctr"/>
                      <a:r>
                        <a:rPr lang="en-US" dirty="0"/>
                        <a:t> </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u="none" strike="noStrike" kern="1200" cap="none" spc="0" normalizeH="0" baseline="0" noProof="0" dirty="0">
                        <a:ln>
                          <a:noFill/>
                        </a:ln>
                        <a:solidFill>
                          <a:prstClr val="white"/>
                        </a:solidFill>
                        <a:effectLst/>
                        <a:uLnTx/>
                        <a:uFillTx/>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u="none" strike="noStrike" kern="1200" cap="none" spc="0" normalizeH="0" baseline="0" noProof="0" dirty="0">
                          <a:ln>
                            <a:noFill/>
                          </a:ln>
                          <a:solidFill>
                            <a:schemeClr val="tx1">
                              <a:lumMod val="75000"/>
                              <a:lumOff val="25000"/>
                            </a:schemeClr>
                          </a:solidFill>
                          <a:effectLst/>
                          <a:uLnTx/>
                          <a:uFillTx/>
                        </a:rPr>
                        <a:t>Year</a:t>
                      </a:r>
                    </a:p>
                    <a:p>
                      <a:endParaRPr lang="en-US" dirty="0"/>
                    </a:p>
                  </a:txBody>
                  <a:tcPr/>
                </a:tc>
                <a:tc>
                  <a:txBody>
                    <a:bodyPr/>
                    <a:lstStyle/>
                    <a:p>
                      <a:pPr algn="ctr"/>
                      <a:endParaRPr kumimoji="0" lang="en-US" sz="1800" b="1" u="none" strike="noStrike" kern="1200" cap="none" spc="0" normalizeH="0" baseline="0" noProof="0" dirty="0">
                        <a:ln>
                          <a:noFill/>
                        </a:ln>
                        <a:solidFill>
                          <a:prstClr val="white"/>
                        </a:solidFill>
                        <a:effectLst/>
                        <a:uLnTx/>
                        <a:uFillTx/>
                      </a:endParaRPr>
                    </a:p>
                    <a:p>
                      <a:pPr algn="ctr"/>
                      <a:r>
                        <a:rPr kumimoji="0" lang="en-US" sz="1600" b="1" u="none" strike="noStrike" kern="1200" cap="none" spc="0" normalizeH="0" baseline="0" noProof="0" dirty="0">
                          <a:ln>
                            <a:noFill/>
                          </a:ln>
                          <a:solidFill>
                            <a:schemeClr val="tx1">
                              <a:lumMod val="75000"/>
                              <a:lumOff val="25000"/>
                            </a:schemeClr>
                          </a:solidFill>
                          <a:effectLst/>
                          <a:uLnTx/>
                          <a:uFillTx/>
                        </a:rPr>
                        <a:t>Title</a:t>
                      </a:r>
                      <a:endParaRPr lang="en-US" sz="1600" dirty="0">
                        <a:solidFill>
                          <a:schemeClr val="tx1">
                            <a:lumMod val="75000"/>
                            <a:lumOff val="25000"/>
                          </a:schemeClr>
                        </a:solidFill>
                      </a:endParaRPr>
                    </a:p>
                  </a:txBody>
                  <a:tcPr/>
                </a:tc>
                <a:tc>
                  <a:txBody>
                    <a:bodyPr/>
                    <a:lstStyle/>
                    <a:p>
                      <a:pPr algn="ctr"/>
                      <a:endParaRPr kumimoji="0" lang="en-US" sz="1800" b="1" u="none" strike="noStrike" kern="1200" cap="none" spc="0" normalizeH="0" baseline="0" noProof="0" dirty="0">
                        <a:ln>
                          <a:noFill/>
                        </a:ln>
                        <a:solidFill>
                          <a:prstClr val="white"/>
                        </a:solidFill>
                        <a:effectLst/>
                        <a:uLnTx/>
                        <a:uFillTx/>
                      </a:endParaRPr>
                    </a:p>
                    <a:p>
                      <a:pPr algn="ctr"/>
                      <a:r>
                        <a:rPr lang="en-US" sz="1600" dirty="0">
                          <a:solidFill>
                            <a:schemeClr val="tx1">
                              <a:lumMod val="75000"/>
                              <a:lumOff val="25000"/>
                            </a:schemeClr>
                          </a:solidFill>
                        </a:rPr>
                        <a:t>Author’s Name</a:t>
                      </a:r>
                    </a:p>
                  </a:txBody>
                  <a:tcPr/>
                </a:tc>
                <a:tc>
                  <a:txBody>
                    <a:bodyPr/>
                    <a:lstStyle/>
                    <a:p>
                      <a:pPr algn="ctr"/>
                      <a:endParaRPr kumimoji="0" lang="en-US" sz="1800" b="1" u="none" strike="noStrike" kern="1200" cap="none" spc="0" normalizeH="0" baseline="0" noProof="0" dirty="0">
                        <a:ln>
                          <a:noFill/>
                        </a:ln>
                        <a:solidFill>
                          <a:prstClr val="white"/>
                        </a:solidFill>
                        <a:effectLst/>
                        <a:uLnTx/>
                        <a:uFillTx/>
                      </a:endParaRPr>
                    </a:p>
                    <a:p>
                      <a:pPr algn="ctr"/>
                      <a:r>
                        <a:rPr kumimoji="0" lang="en-US" sz="1600" b="1" u="none" strike="noStrike" kern="1200" cap="none" spc="0" normalizeH="0" baseline="0" noProof="0" dirty="0">
                          <a:ln>
                            <a:noFill/>
                          </a:ln>
                          <a:solidFill>
                            <a:schemeClr val="tx1">
                              <a:lumMod val="75000"/>
                              <a:lumOff val="25000"/>
                            </a:schemeClr>
                          </a:solidFill>
                          <a:effectLst/>
                          <a:uLnTx/>
                          <a:uFillTx/>
                        </a:rPr>
                        <a:t>Journal</a:t>
                      </a:r>
                      <a:endParaRPr lang="en-US" sz="1600" dirty="0">
                        <a:solidFill>
                          <a:schemeClr val="tx1">
                            <a:lumMod val="75000"/>
                            <a:lumOff val="25000"/>
                          </a:schemeClr>
                        </a:solidFill>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kumimoji="0" lang="en-US" sz="1800" b="1" u="none" strike="noStrike" kern="1200" cap="none" spc="0" normalizeH="0" baseline="0" noProof="0" dirty="0">
                        <a:ln>
                          <a:noFill/>
                        </a:ln>
                        <a:solidFill>
                          <a:prstClr val="white"/>
                        </a:solidFill>
                        <a:effectLst/>
                        <a:uLnTx/>
                        <a:uFillTx/>
                      </a:endParaRPr>
                    </a:p>
                    <a:p>
                      <a:pPr marL="0" marR="0" indent="0" algn="ctr" defTabSz="914400" rtl="0" eaLnBrk="1" fontAlgn="auto" latinLnBrk="0" hangingPunct="1">
                        <a:lnSpc>
                          <a:spcPct val="100000"/>
                        </a:lnSpc>
                        <a:spcBef>
                          <a:spcPts val="0"/>
                        </a:spcBef>
                        <a:spcAft>
                          <a:spcPts val="0"/>
                        </a:spcAft>
                        <a:buClrTx/>
                        <a:buSzTx/>
                        <a:buFontTx/>
                        <a:buNone/>
                        <a:tabLst/>
                        <a:defRPr/>
                      </a:pPr>
                      <a:r>
                        <a:rPr kumimoji="0" lang="en-US" sz="1800" b="1" u="none" strike="noStrike" kern="1200" cap="none" spc="0" normalizeH="0" baseline="0" noProof="0" dirty="0">
                          <a:ln>
                            <a:noFill/>
                          </a:ln>
                          <a:solidFill>
                            <a:schemeClr val="tx1">
                              <a:lumMod val="75000"/>
                              <a:lumOff val="25000"/>
                            </a:schemeClr>
                          </a:solidFill>
                          <a:effectLst/>
                          <a:uLnTx/>
                          <a:uFillTx/>
                        </a:rPr>
                        <a:t>Description</a:t>
                      </a:r>
                      <a:endParaRPr lang="en-US" dirty="0">
                        <a:solidFill>
                          <a:schemeClr val="tx1">
                            <a:lumMod val="75000"/>
                            <a:lumOff val="25000"/>
                          </a:schemeClr>
                        </a:solidFill>
                      </a:endParaRPr>
                    </a:p>
                  </a:txBody>
                  <a:tcPr/>
                </a:tc>
                <a:extLst>
                  <a:ext uri="{0D108BD9-81ED-4DB2-BD59-A6C34878D82A}">
                    <a16:rowId xmlns:a16="http://schemas.microsoft.com/office/drawing/2014/main" val="562067858"/>
                  </a:ext>
                </a:extLst>
              </a:tr>
              <a:tr h="1356103">
                <a:tc>
                  <a:txBody>
                    <a:bodyPr/>
                    <a:lstStyle/>
                    <a:p>
                      <a:pPr marL="0" indent="0" algn="ctr">
                        <a:buFont typeface="+mj-lt"/>
                        <a:buNone/>
                      </a:pPr>
                      <a:endParaRPr lang="en-US" dirty="0"/>
                    </a:p>
                    <a:p>
                      <a:pPr marL="0" indent="0" algn="ctr">
                        <a:buFont typeface="+mj-lt"/>
                        <a:buNone/>
                      </a:pPr>
                      <a:endParaRPr lang="en-US" sz="1100" dirty="0"/>
                    </a:p>
                    <a:p>
                      <a:pPr marL="0" indent="0" algn="ctr">
                        <a:buFont typeface="+mj-lt"/>
                        <a:buNone/>
                      </a:pPr>
                      <a:r>
                        <a:rPr lang="en-US" sz="1100" dirty="0"/>
                        <a:t>10.</a:t>
                      </a:r>
                    </a:p>
                  </a:txBody>
                  <a:tcPr/>
                </a:tc>
                <a:tc>
                  <a:txBody>
                    <a:bodyPr/>
                    <a:lstStyle/>
                    <a:p>
                      <a:endParaRPr lang="en-US" dirty="0"/>
                    </a:p>
                    <a:p>
                      <a:pPr algn="ctr"/>
                      <a:endParaRPr lang="en-US" sz="1100" dirty="0"/>
                    </a:p>
                    <a:p>
                      <a:pPr algn="ctr"/>
                      <a:r>
                        <a:rPr lang="en-US" sz="1100" dirty="0"/>
                        <a:t>2021</a:t>
                      </a:r>
                      <a:endParaRPr lang="en-US" sz="1100" dirty="0">
                        <a:latin typeface="+mn-lt"/>
                      </a:endParaRPr>
                    </a:p>
                  </a:txBody>
                  <a:tcPr/>
                </a:tc>
                <a:tc>
                  <a:txBody>
                    <a:bodyPr/>
                    <a:lstStyle/>
                    <a:p>
                      <a:pPr algn="ctr"/>
                      <a:endParaRPr lang="en-US" sz="1100" dirty="0"/>
                    </a:p>
                    <a:p>
                      <a:pPr algn="ctr"/>
                      <a:endParaRPr lang="en-US" sz="1100" dirty="0"/>
                    </a:p>
                    <a:p>
                      <a:pPr algn="l"/>
                      <a:r>
                        <a:rPr lang="en-IN" sz="1100" b="0" u="none" strike="noStrike" dirty="0">
                          <a:solidFill>
                            <a:srgbClr val="505050"/>
                          </a:solidFill>
                          <a:effectLst/>
                        </a:rPr>
                        <a:t>Controlled traffic farming effects on productivity of grain sorghum, rainfall and fertiliser nitrogen use efficiency</a:t>
                      </a:r>
                      <a:endParaRPr lang="en-IN" sz="1100" b="0" i="0" u="none" strike="noStrike" dirty="0">
                        <a:solidFill>
                          <a:srgbClr val="505050"/>
                        </a:solidFill>
                        <a:effectLst/>
                        <a:latin typeface="+mn-lt"/>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solidFill>
                      </a:endParaRPr>
                    </a:p>
                    <a:p>
                      <a:pPr algn="l"/>
                      <a:r>
                        <a:rPr lang="en-IN" sz="1100" b="0" u="none" strike="noStrike" dirty="0">
                          <a:solidFill>
                            <a:schemeClr val="tx1"/>
                          </a:solidFill>
                          <a:effectLst/>
                        </a:rPr>
                        <a:t>A.Hussein</a:t>
                      </a:r>
                      <a:endParaRPr lang="en-IN" sz="1100" b="0" u="none" strike="noStrike" baseline="30000" dirty="0">
                        <a:solidFill>
                          <a:schemeClr val="tx1"/>
                        </a:solidFill>
                        <a:effectLst/>
                      </a:endParaRPr>
                    </a:p>
                    <a:p>
                      <a:pPr algn="l"/>
                      <a:r>
                        <a:rPr lang="en-IN" sz="1100" b="0" u="none" strike="noStrike" dirty="0">
                          <a:solidFill>
                            <a:schemeClr val="tx1"/>
                          </a:solidFill>
                          <a:effectLst/>
                        </a:rPr>
                        <a:t>Diogenes L. </a:t>
                      </a:r>
                      <a:r>
                        <a:rPr lang="en-IN" sz="1100" b="0" u="none" strike="noStrike" dirty="0" err="1">
                          <a:solidFill>
                            <a:schemeClr val="tx1"/>
                          </a:solidFill>
                          <a:effectLst/>
                        </a:rPr>
                        <a:t>Antille</a:t>
                      </a:r>
                      <a:endParaRPr lang="en-IN" sz="1100" b="0" u="none" strike="noStrike" baseline="30000" dirty="0">
                        <a:solidFill>
                          <a:schemeClr val="tx1"/>
                        </a:solidFill>
                        <a:effectLst/>
                      </a:endParaRPr>
                    </a:p>
                    <a:p>
                      <a:pPr algn="l"/>
                      <a:r>
                        <a:rPr lang="en-IN" sz="1100" b="0" u="none" strike="noStrike" dirty="0" err="1">
                          <a:solidFill>
                            <a:schemeClr val="tx1"/>
                          </a:solidFill>
                          <a:effectLst/>
                        </a:rPr>
                        <a:t>Shreevatsa</a:t>
                      </a:r>
                      <a:r>
                        <a:rPr lang="en-IN" sz="1100" b="0" u="none" strike="noStrike" dirty="0">
                          <a:solidFill>
                            <a:schemeClr val="tx1"/>
                          </a:solidFill>
                          <a:effectLst/>
                        </a:rPr>
                        <a:t> </a:t>
                      </a:r>
                      <a:r>
                        <a:rPr lang="en-IN" sz="1100" b="0" u="none" strike="noStrike" dirty="0" err="1">
                          <a:solidFill>
                            <a:schemeClr val="tx1"/>
                          </a:solidFill>
                          <a:effectLst/>
                        </a:rPr>
                        <a:t>Kodur</a:t>
                      </a:r>
                      <a:endParaRPr lang="en-IN" sz="1100" b="0" u="none" strike="noStrike" baseline="30000" dirty="0">
                        <a:solidFill>
                          <a:schemeClr val="tx1"/>
                        </a:solidFill>
                        <a:effectLst/>
                      </a:endParaRPr>
                    </a:p>
                    <a:p>
                      <a:pPr algn="l"/>
                      <a:r>
                        <a:rPr lang="en-IN" sz="1100" b="0" u="none" strike="noStrike" dirty="0" err="1">
                          <a:solidFill>
                            <a:schemeClr val="tx1"/>
                          </a:solidFill>
                          <a:effectLst/>
                        </a:rPr>
                        <a:t>GuangnanChen</a:t>
                      </a:r>
                      <a:endParaRPr lang="en-IN" sz="1100" b="0" u="none" strike="noStrike" baseline="30000" dirty="0">
                        <a:solidFill>
                          <a:schemeClr val="tx1"/>
                        </a:solidFill>
                        <a:effectLst/>
                      </a:endParaRPr>
                    </a:p>
                    <a:p>
                      <a:pPr algn="l"/>
                      <a:r>
                        <a:rPr lang="en-IN" sz="1100" b="0" u="none" strike="noStrike" dirty="0">
                          <a:solidFill>
                            <a:schemeClr val="tx1"/>
                          </a:solidFill>
                          <a:effectLst/>
                        </a:rPr>
                        <a:t>Jeff </a:t>
                      </a:r>
                      <a:r>
                        <a:rPr lang="en-IN" sz="1100" b="0" u="none" strike="noStrike" dirty="0" err="1">
                          <a:solidFill>
                            <a:schemeClr val="tx1"/>
                          </a:solidFill>
                          <a:effectLst/>
                        </a:rPr>
                        <a:t>N.Tullberg</a:t>
                      </a:r>
                      <a:endParaRPr lang="en-IN" sz="1100" b="0" i="0" u="none" strike="noStrike" dirty="0">
                        <a:solidFill>
                          <a:schemeClr val="tx1"/>
                        </a:solidFill>
                        <a:effectLst/>
                        <a:latin typeface="NexusSans"/>
                      </a:endParaRPr>
                    </a:p>
                  </a:txBody>
                  <a:tcPr/>
                </a:tc>
                <a:tc>
                  <a:txBody>
                    <a:bodyPr/>
                    <a:lstStyle/>
                    <a:p>
                      <a:endParaRPr lang="en-US" sz="1200" dirty="0"/>
                    </a:p>
                    <a:p>
                      <a:r>
                        <a:rPr lang="en-US" sz="1100" dirty="0"/>
                        <a:t>Journal of Agriculture and Food Research</a:t>
                      </a:r>
                    </a:p>
                  </a:txBody>
                  <a:tcPr/>
                </a:tc>
                <a:tc>
                  <a:txBody>
                    <a:bodyPr/>
                    <a:lstStyle/>
                    <a:p>
                      <a:pPr algn="just">
                        <a:lnSpc>
                          <a:spcPct val="100000"/>
                        </a:lnSpc>
                      </a:pPr>
                      <a:endParaRPr lang="en-US" sz="1100" dirty="0"/>
                    </a:p>
                    <a:p>
                      <a:pPr algn="just">
                        <a:lnSpc>
                          <a:spcPct val="100000"/>
                        </a:lnSpc>
                      </a:pPr>
                      <a:r>
                        <a:rPr lang="en-US" sz="900" dirty="0"/>
                        <a:t>Enhanced efficiency fertilizers cannot compensate for other stresses caused by compaction.</a:t>
                      </a:r>
                    </a:p>
                  </a:txBody>
                  <a:tcPr marL="90000"/>
                </a:tc>
                <a:extLst>
                  <a:ext uri="{0D108BD9-81ED-4DB2-BD59-A6C34878D82A}">
                    <a16:rowId xmlns:a16="http://schemas.microsoft.com/office/drawing/2014/main" val="834791455"/>
                  </a:ext>
                </a:extLst>
              </a:tr>
              <a:tr h="1151759">
                <a:tc>
                  <a:txBody>
                    <a:bodyPr/>
                    <a:lstStyle/>
                    <a:p>
                      <a:pPr marL="0" indent="0" algn="ctr">
                        <a:buFont typeface="+mj-lt"/>
                        <a:buNone/>
                      </a:pPr>
                      <a:endParaRPr lang="en-US" dirty="0"/>
                    </a:p>
                    <a:p>
                      <a:pPr marL="0" indent="0" algn="ctr">
                        <a:buFont typeface="+mj-lt"/>
                        <a:buNone/>
                      </a:pPr>
                      <a:endParaRPr lang="en-US" sz="1100" dirty="0"/>
                    </a:p>
                    <a:p>
                      <a:pPr marL="0" indent="0" algn="ctr">
                        <a:buFont typeface="+mj-lt"/>
                        <a:buNone/>
                      </a:pPr>
                      <a:r>
                        <a:rPr lang="en-US" sz="1100" dirty="0"/>
                        <a:t>11.</a:t>
                      </a:r>
                    </a:p>
                  </a:txBody>
                  <a:tcPr/>
                </a:tc>
                <a:tc>
                  <a:txBody>
                    <a:bodyPr/>
                    <a:lstStyle/>
                    <a:p>
                      <a:endParaRPr lang="en-US" dirty="0"/>
                    </a:p>
                    <a:p>
                      <a:pPr algn="ctr"/>
                      <a:endParaRPr lang="en-US" sz="1100" dirty="0"/>
                    </a:p>
                    <a:p>
                      <a:pPr algn="ctr"/>
                      <a:r>
                        <a:rPr lang="en-US" sz="1100" dirty="0"/>
                        <a:t>2021</a:t>
                      </a:r>
                      <a:endParaRPr lang="en-US" sz="1100" dirty="0">
                        <a:latin typeface="+mn-lt"/>
                      </a:endParaRPr>
                    </a:p>
                  </a:txBody>
                  <a:tcPr/>
                </a:tc>
                <a:tc>
                  <a:txBody>
                    <a:bodyPr/>
                    <a:lstStyle/>
                    <a:p>
                      <a:pPr algn="ctr"/>
                      <a:endParaRPr lang="en-US" sz="1100" dirty="0"/>
                    </a:p>
                    <a:p>
                      <a:pPr algn="l"/>
                      <a:r>
                        <a:rPr lang="en-IN" sz="1100" b="0" u="none" strike="noStrike" dirty="0">
                          <a:solidFill>
                            <a:srgbClr val="505050"/>
                          </a:solidFill>
                          <a:effectLst/>
                        </a:rPr>
                        <a:t>Optimized fertilizer recommendation method for nitrate residue control in a wheat–maize double cropping system in dryland farming </a:t>
                      </a:r>
                      <a:endParaRPr lang="en-IN" sz="1100" b="0" i="0" u="none" strike="noStrike" dirty="0">
                        <a:solidFill>
                          <a:srgbClr val="505050"/>
                        </a:solidFill>
                        <a:effectLst/>
                        <a:latin typeface="+mn-lt"/>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solidFill>
                      </a:endParaRPr>
                    </a:p>
                    <a:p>
                      <a:pPr algn="l"/>
                      <a:r>
                        <a:rPr lang="en-IN" sz="1100" b="0" u="none" strike="noStrike" dirty="0">
                          <a:solidFill>
                            <a:schemeClr val="tx1"/>
                          </a:solidFill>
                          <a:effectLst/>
                        </a:rPr>
                        <a:t>Zujiao Shi, </a:t>
                      </a:r>
                      <a:r>
                        <a:rPr lang="en-IN" sz="1100" b="0" u="none" strike="noStrike" dirty="0" err="1">
                          <a:solidFill>
                            <a:schemeClr val="tx1"/>
                          </a:solidFill>
                          <a:effectLst/>
                        </a:rPr>
                        <a:t>Donghua</a:t>
                      </a:r>
                      <a:r>
                        <a:rPr lang="en-IN" sz="1100" b="0" u="none" strike="noStrike" dirty="0">
                          <a:solidFill>
                            <a:schemeClr val="tx1"/>
                          </a:solidFill>
                          <a:effectLst/>
                        </a:rPr>
                        <a:t> Liu, Miao Liu, Muhammad Bilal Hafeez, </a:t>
                      </a:r>
                      <a:r>
                        <a:rPr lang="en-IN" sz="1100" b="0" u="none" strike="noStrike" dirty="0" err="1">
                          <a:solidFill>
                            <a:schemeClr val="tx1"/>
                          </a:solidFill>
                          <a:effectLst/>
                        </a:rPr>
                        <a:t>Pengfei</a:t>
                      </a:r>
                      <a:r>
                        <a:rPr lang="en-IN" sz="1100" b="0" u="none" strike="noStrike" dirty="0">
                          <a:solidFill>
                            <a:schemeClr val="tx1"/>
                          </a:solidFill>
                          <a:effectLst/>
                        </a:rPr>
                        <a:t> Wen, </a:t>
                      </a:r>
                      <a:r>
                        <a:rPr lang="en-IN" sz="1100" b="0" u="none" strike="noStrike" dirty="0" err="1">
                          <a:solidFill>
                            <a:schemeClr val="tx1"/>
                          </a:solidFill>
                          <a:effectLst/>
                        </a:rPr>
                        <a:t>Xiaoli</a:t>
                      </a:r>
                      <a:r>
                        <a:rPr lang="en-IN" sz="1100" b="0" u="none" strike="noStrike" dirty="0">
                          <a:solidFill>
                            <a:schemeClr val="tx1"/>
                          </a:solidFill>
                          <a:effectLst/>
                        </a:rPr>
                        <a:t> Wang, Rui Wang, </a:t>
                      </a:r>
                      <a:r>
                        <a:rPr lang="en-IN" sz="1100" b="0" u="none" strike="noStrike" dirty="0" err="1">
                          <a:solidFill>
                            <a:schemeClr val="tx1"/>
                          </a:solidFill>
                          <a:effectLst/>
                        </a:rPr>
                        <a:t>Xudong</a:t>
                      </a:r>
                      <a:r>
                        <a:rPr lang="en-IN" sz="1100" b="0" u="none" strike="noStrike" dirty="0">
                          <a:solidFill>
                            <a:schemeClr val="tx1"/>
                          </a:solidFill>
                          <a:effectLst/>
                        </a:rPr>
                        <a:t> Zhang, Jun Li </a:t>
                      </a:r>
                      <a:endParaRPr lang="en-IN" sz="1100" b="0" i="0" u="none" strike="noStrike" dirty="0">
                        <a:solidFill>
                          <a:schemeClr val="tx1"/>
                        </a:solidFill>
                        <a:effectLst/>
                        <a:latin typeface="NexusSans"/>
                      </a:endParaRPr>
                    </a:p>
                  </a:txBody>
                  <a:tcPr/>
                </a:tc>
                <a:tc>
                  <a:txBody>
                    <a:bodyPr/>
                    <a:lstStyle/>
                    <a:p>
                      <a:endParaRPr lang="en-US" sz="1200" dirty="0"/>
                    </a:p>
                    <a:p>
                      <a:r>
                        <a:rPr lang="en-US" sz="1100" dirty="0"/>
                        <a:t>Field Crops Research </a:t>
                      </a:r>
                    </a:p>
                    <a:p>
                      <a:r>
                        <a:rPr lang="en-US" sz="1100" dirty="0"/>
                        <a:t>ISSN: 0378-4290 (Elsevier)</a:t>
                      </a:r>
                    </a:p>
                  </a:txBody>
                  <a:tcPr/>
                </a:tc>
                <a:tc>
                  <a:txBody>
                    <a:bodyPr/>
                    <a:lstStyle/>
                    <a:p>
                      <a:pPr algn="just">
                        <a:lnSpc>
                          <a:spcPct val="100000"/>
                        </a:lnSpc>
                      </a:pPr>
                      <a:r>
                        <a:rPr lang="en-US" sz="900" dirty="0"/>
                        <a:t>To optimize the fertilizer recommendation method and reduce nitrate residue levels, this paper establishes the relationships between crop yield, nitrogen requirement, and nitrate residue level under combined N and P fertilizer application. </a:t>
                      </a:r>
                    </a:p>
                  </a:txBody>
                  <a:tcPr marL="90000"/>
                </a:tc>
                <a:extLst>
                  <a:ext uri="{0D108BD9-81ED-4DB2-BD59-A6C34878D82A}">
                    <a16:rowId xmlns:a16="http://schemas.microsoft.com/office/drawing/2014/main" val="1588577898"/>
                  </a:ext>
                </a:extLst>
              </a:tr>
              <a:tr h="1448987">
                <a:tc>
                  <a:txBody>
                    <a:bodyPr/>
                    <a:lstStyle/>
                    <a:p>
                      <a:pPr marL="0" indent="0" algn="ctr">
                        <a:buFont typeface="+mj-lt"/>
                        <a:buNone/>
                      </a:pPr>
                      <a:endParaRPr lang="en-US" dirty="0"/>
                    </a:p>
                    <a:p>
                      <a:pPr marL="0" indent="0" algn="ctr">
                        <a:buFont typeface="+mj-lt"/>
                        <a:buNone/>
                      </a:pPr>
                      <a:endParaRPr lang="en-US" sz="1100" dirty="0"/>
                    </a:p>
                    <a:p>
                      <a:pPr marL="0" indent="0" algn="ctr">
                        <a:buFont typeface="+mj-lt"/>
                        <a:buNone/>
                      </a:pPr>
                      <a:r>
                        <a:rPr lang="en-US" sz="1100" dirty="0"/>
                        <a:t>12.</a:t>
                      </a:r>
                    </a:p>
                  </a:txBody>
                  <a:tcPr/>
                </a:tc>
                <a:tc>
                  <a:txBody>
                    <a:bodyPr/>
                    <a:lstStyle/>
                    <a:p>
                      <a:endParaRPr lang="en-US" dirty="0"/>
                    </a:p>
                    <a:p>
                      <a:pPr algn="ctr"/>
                      <a:endParaRPr lang="en-US" sz="1100" dirty="0"/>
                    </a:p>
                    <a:p>
                      <a:pPr algn="ctr"/>
                      <a:r>
                        <a:rPr lang="en-US" sz="1100" dirty="0"/>
                        <a:t>2021</a:t>
                      </a:r>
                      <a:endParaRPr lang="en-US" sz="1100" dirty="0">
                        <a:latin typeface="+mn-lt"/>
                      </a:endParaRPr>
                    </a:p>
                  </a:txBody>
                  <a:tcPr/>
                </a:tc>
                <a:tc>
                  <a:txBody>
                    <a:bodyPr/>
                    <a:lstStyle/>
                    <a:p>
                      <a:pPr algn="ctr"/>
                      <a:endParaRPr lang="en-US" sz="1100" dirty="0"/>
                    </a:p>
                    <a:p>
                      <a:pPr algn="l"/>
                      <a:r>
                        <a:rPr lang="en-IN" sz="1100" b="0" u="none" strike="noStrike" dirty="0">
                          <a:solidFill>
                            <a:srgbClr val="505050"/>
                          </a:solidFill>
                          <a:effectLst/>
                        </a:rPr>
                        <a:t>Analysis of agricultural crop yield prediction using statistical techniques of machine learning </a:t>
                      </a:r>
                      <a:endParaRPr lang="en-IN" sz="1100" b="0" i="0" u="none" strike="noStrike" dirty="0">
                        <a:solidFill>
                          <a:srgbClr val="505050"/>
                        </a:solidFill>
                        <a:effectLst/>
                        <a:latin typeface="+mn-lt"/>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solidFill>
                      </a:endParaRPr>
                    </a:p>
                    <a:p>
                      <a:pPr algn="l"/>
                      <a:r>
                        <a:rPr lang="en-IN" sz="1100" b="0" u="none" strike="noStrike" dirty="0">
                          <a:solidFill>
                            <a:schemeClr val="tx1"/>
                          </a:solidFill>
                          <a:effectLst/>
                        </a:rPr>
                        <a:t>Janmejay Pant, R.P. Pant, Manoj Kumar Singh, Devesh Pratap Singh, Himanshu Pant </a:t>
                      </a:r>
                      <a:endParaRPr lang="en-IN" sz="1100" b="0" i="0" u="none" strike="noStrike" dirty="0">
                        <a:solidFill>
                          <a:schemeClr val="tx1"/>
                        </a:solidFill>
                        <a:effectLst/>
                        <a:latin typeface="NexusSans"/>
                      </a:endParaRPr>
                    </a:p>
                  </a:txBody>
                  <a:tcPr/>
                </a:tc>
                <a:tc>
                  <a:txBody>
                    <a:bodyPr/>
                    <a:lstStyle/>
                    <a:p>
                      <a:endParaRPr lang="en-US" sz="1200" dirty="0"/>
                    </a:p>
                    <a:p>
                      <a:r>
                        <a:rPr lang="en-US" sz="1100" dirty="0"/>
                        <a:t>Materials Today: Proceedings, ISSN: 2214-7853 (Elsevier) </a:t>
                      </a:r>
                    </a:p>
                  </a:txBody>
                  <a:tcPr/>
                </a:tc>
                <a:tc>
                  <a:txBody>
                    <a:bodyPr/>
                    <a:lstStyle/>
                    <a:p>
                      <a:pPr algn="just">
                        <a:lnSpc>
                          <a:spcPct val="100000"/>
                        </a:lnSpc>
                      </a:pPr>
                      <a:r>
                        <a:rPr lang="en-US" sz="900" dirty="0"/>
                        <a:t>This paper suggests the use of Machine Learning techniques to create a trained model for detecting patterns in data, which we then used to predict crop yields. The application of machine learning to the prediction of four of India's most cultivated yields is considered in this study. Maize, potatoes, rice (paddy), and wheat are among these crops. </a:t>
                      </a:r>
                    </a:p>
                  </a:txBody>
                  <a:tcPr marL="90000"/>
                </a:tc>
                <a:extLst>
                  <a:ext uri="{0D108BD9-81ED-4DB2-BD59-A6C34878D82A}">
                    <a16:rowId xmlns:a16="http://schemas.microsoft.com/office/drawing/2014/main" val="1604663839"/>
                  </a:ext>
                </a:extLst>
              </a:tr>
            </a:tbl>
          </a:graphicData>
        </a:graphic>
      </p:graphicFrame>
    </p:spTree>
    <p:extLst>
      <p:ext uri="{BB962C8B-B14F-4D97-AF65-F5344CB8AC3E}">
        <p14:creationId xmlns:p14="http://schemas.microsoft.com/office/powerpoint/2010/main" val="16657369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D6CC"/>
          </a:solidFill>
          <a:ln/>
        </p:spPr>
      </p:sp>
      <p:sp>
        <p:nvSpPr>
          <p:cNvPr id="3" name="Shape 1"/>
          <p:cNvSpPr/>
          <p:nvPr/>
        </p:nvSpPr>
        <p:spPr>
          <a:xfrm>
            <a:off x="0" y="0"/>
            <a:ext cx="14630400" cy="8229600"/>
          </a:xfrm>
          <a:prstGeom prst="rect">
            <a:avLst/>
          </a:prstGeom>
          <a:solidFill>
            <a:srgbClr val="EFECE6"/>
          </a:solidFill>
          <a:ln/>
        </p:spPr>
      </p:sp>
      <p:sp>
        <p:nvSpPr>
          <p:cNvPr id="4" name="Text 2"/>
          <p:cNvSpPr/>
          <p:nvPr/>
        </p:nvSpPr>
        <p:spPr>
          <a:xfrm>
            <a:off x="2037993" y="730329"/>
            <a:ext cx="5554980" cy="694373"/>
          </a:xfrm>
          <a:prstGeom prst="rect">
            <a:avLst/>
          </a:prstGeom>
          <a:noFill/>
          <a:ln/>
        </p:spPr>
        <p:txBody>
          <a:bodyPr wrap="none" rtlCol="0" anchor="t"/>
          <a:lstStyle/>
          <a:p>
            <a:pPr marL="0" indent="0">
              <a:lnSpc>
                <a:spcPts val="5468"/>
              </a:lnSpc>
              <a:buNone/>
            </a:pPr>
            <a:r>
              <a:rPr lang="en-US" sz="4374" b="1" dirty="0">
                <a:solidFill>
                  <a:srgbClr val="282824"/>
                </a:solidFill>
                <a:latin typeface="Lato" pitchFamily="34" charset="0"/>
                <a:ea typeface="Lato" pitchFamily="34" charset="-122"/>
                <a:cs typeface="Lato" pitchFamily="34" charset="-120"/>
              </a:rPr>
              <a:t>Literature Review</a:t>
            </a:r>
            <a:endParaRPr lang="en-US" sz="4374" dirty="0"/>
          </a:p>
        </p:txBody>
      </p:sp>
      <p:sp>
        <p:nvSpPr>
          <p:cNvPr id="12" name="Text 7"/>
          <p:cNvSpPr/>
          <p:nvPr/>
        </p:nvSpPr>
        <p:spPr>
          <a:xfrm>
            <a:off x="9296400" y="4183737"/>
            <a:ext cx="3296007" cy="694373"/>
          </a:xfrm>
          <a:prstGeom prst="rect">
            <a:avLst/>
          </a:prstGeom>
          <a:noFill/>
          <a:ln/>
        </p:spPr>
        <p:txBody>
          <a:bodyPr wrap="square" rtlCol="0" anchor="t"/>
          <a:lstStyle/>
          <a:p>
            <a:pPr marL="0" indent="0" algn="l">
              <a:lnSpc>
                <a:spcPts val="2734"/>
              </a:lnSpc>
              <a:buNone/>
            </a:pPr>
            <a:endParaRPr lang="en-US" sz="2187" dirty="0"/>
          </a:p>
        </p:txBody>
      </p:sp>
      <p:sp>
        <p:nvSpPr>
          <p:cNvPr id="13" name="Text 8"/>
          <p:cNvSpPr/>
          <p:nvPr/>
        </p:nvSpPr>
        <p:spPr>
          <a:xfrm>
            <a:off x="9296400" y="5011341"/>
            <a:ext cx="3296007" cy="2487811"/>
          </a:xfrm>
          <a:prstGeom prst="rect">
            <a:avLst/>
          </a:prstGeom>
          <a:noFill/>
          <a:ln/>
        </p:spPr>
        <p:txBody>
          <a:bodyPr wrap="square" rtlCol="0" anchor="t"/>
          <a:lstStyle/>
          <a:p>
            <a:pPr marL="0" indent="0" algn="l">
              <a:lnSpc>
                <a:spcPts val="2799"/>
              </a:lnSpc>
              <a:buNone/>
            </a:pPr>
            <a:endParaRPr lang="en-US" sz="1750" dirty="0"/>
          </a:p>
        </p:txBody>
      </p:sp>
      <p:graphicFrame>
        <p:nvGraphicFramePr>
          <p:cNvPr id="6" name="Table 6">
            <a:extLst>
              <a:ext uri="{FF2B5EF4-FFF2-40B4-BE49-F238E27FC236}">
                <a16:creationId xmlns:a16="http://schemas.microsoft.com/office/drawing/2014/main" id="{EF4D67ED-85E1-DD50-9648-9373D9C72CA4}"/>
              </a:ext>
            </a:extLst>
          </p:cNvPr>
          <p:cNvGraphicFramePr>
            <a:graphicFrameLocks noGrp="1"/>
          </p:cNvGraphicFramePr>
          <p:nvPr>
            <p:extLst>
              <p:ext uri="{D42A27DB-BD31-4B8C-83A1-F6EECF244321}">
                <p14:modId xmlns:p14="http://schemas.microsoft.com/office/powerpoint/2010/main" val="3313241422"/>
              </p:ext>
            </p:extLst>
          </p:nvPr>
        </p:nvGraphicFramePr>
        <p:xfrm>
          <a:off x="1332590" y="1789925"/>
          <a:ext cx="11781243" cy="5257645"/>
        </p:xfrm>
        <a:graphic>
          <a:graphicData uri="http://schemas.openxmlformats.org/drawingml/2006/table">
            <a:tbl>
              <a:tblPr firstRow="1" bandRow="1">
                <a:tableStyleId>{0E3FDE45-AF77-4B5C-9715-49D594BDF05E}</a:tableStyleId>
              </a:tblPr>
              <a:tblGrid>
                <a:gridCol w="812782">
                  <a:extLst>
                    <a:ext uri="{9D8B030D-6E8A-4147-A177-3AD203B41FA5}">
                      <a16:colId xmlns:a16="http://schemas.microsoft.com/office/drawing/2014/main" val="4179629490"/>
                    </a:ext>
                  </a:extLst>
                </a:gridCol>
                <a:gridCol w="961280">
                  <a:extLst>
                    <a:ext uri="{9D8B030D-6E8A-4147-A177-3AD203B41FA5}">
                      <a16:colId xmlns:a16="http://schemas.microsoft.com/office/drawing/2014/main" val="509443340"/>
                    </a:ext>
                  </a:extLst>
                </a:gridCol>
                <a:gridCol w="3492356">
                  <a:extLst>
                    <a:ext uri="{9D8B030D-6E8A-4147-A177-3AD203B41FA5}">
                      <a16:colId xmlns:a16="http://schemas.microsoft.com/office/drawing/2014/main" val="1878355055"/>
                    </a:ext>
                  </a:extLst>
                </a:gridCol>
                <a:gridCol w="2125399">
                  <a:extLst>
                    <a:ext uri="{9D8B030D-6E8A-4147-A177-3AD203B41FA5}">
                      <a16:colId xmlns:a16="http://schemas.microsoft.com/office/drawing/2014/main" val="3429157811"/>
                    </a:ext>
                  </a:extLst>
                </a:gridCol>
                <a:gridCol w="1596253">
                  <a:extLst>
                    <a:ext uri="{9D8B030D-6E8A-4147-A177-3AD203B41FA5}">
                      <a16:colId xmlns:a16="http://schemas.microsoft.com/office/drawing/2014/main" val="1378453927"/>
                    </a:ext>
                  </a:extLst>
                </a:gridCol>
                <a:gridCol w="2793173">
                  <a:extLst>
                    <a:ext uri="{9D8B030D-6E8A-4147-A177-3AD203B41FA5}">
                      <a16:colId xmlns:a16="http://schemas.microsoft.com/office/drawing/2014/main" val="3127282539"/>
                    </a:ext>
                  </a:extLst>
                </a:gridCol>
              </a:tblGrid>
              <a:tr h="1327869">
                <a:tc>
                  <a:txBody>
                    <a:bodyPr/>
                    <a:lstStyle/>
                    <a:p>
                      <a:pPr algn="ctr"/>
                      <a:endParaRPr lang="en-US" dirty="0"/>
                    </a:p>
                    <a:p>
                      <a:pPr algn="ctr"/>
                      <a:r>
                        <a:rPr lang="en-US" sz="1600" dirty="0">
                          <a:solidFill>
                            <a:schemeClr val="tx1">
                              <a:lumMod val="75000"/>
                              <a:lumOff val="25000"/>
                            </a:schemeClr>
                          </a:solidFill>
                        </a:rPr>
                        <a:t>Ref No.</a:t>
                      </a:r>
                    </a:p>
                    <a:p>
                      <a:pPr algn="ctr"/>
                      <a:r>
                        <a:rPr lang="en-US" dirty="0"/>
                        <a:t> </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u="none" strike="noStrike" kern="1200" cap="none" spc="0" normalizeH="0" baseline="0" noProof="0" dirty="0">
                        <a:ln>
                          <a:noFill/>
                        </a:ln>
                        <a:solidFill>
                          <a:prstClr val="white"/>
                        </a:solidFill>
                        <a:effectLst/>
                        <a:uLnTx/>
                        <a:uFillTx/>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u="none" strike="noStrike" kern="1200" cap="none" spc="0" normalizeH="0" baseline="0" noProof="0" dirty="0">
                          <a:ln>
                            <a:noFill/>
                          </a:ln>
                          <a:solidFill>
                            <a:schemeClr val="tx1">
                              <a:lumMod val="75000"/>
                              <a:lumOff val="25000"/>
                            </a:schemeClr>
                          </a:solidFill>
                          <a:effectLst/>
                          <a:uLnTx/>
                          <a:uFillTx/>
                        </a:rPr>
                        <a:t>Year</a:t>
                      </a:r>
                    </a:p>
                    <a:p>
                      <a:endParaRPr lang="en-US" dirty="0"/>
                    </a:p>
                  </a:txBody>
                  <a:tcPr/>
                </a:tc>
                <a:tc>
                  <a:txBody>
                    <a:bodyPr/>
                    <a:lstStyle/>
                    <a:p>
                      <a:pPr algn="ctr"/>
                      <a:endParaRPr kumimoji="0" lang="en-US" sz="1800" b="1" u="none" strike="noStrike" kern="1200" cap="none" spc="0" normalizeH="0" baseline="0" noProof="0" dirty="0">
                        <a:ln>
                          <a:noFill/>
                        </a:ln>
                        <a:solidFill>
                          <a:prstClr val="white"/>
                        </a:solidFill>
                        <a:effectLst/>
                        <a:uLnTx/>
                        <a:uFillTx/>
                      </a:endParaRPr>
                    </a:p>
                    <a:p>
                      <a:pPr algn="ctr"/>
                      <a:r>
                        <a:rPr kumimoji="0" lang="en-US" sz="1600" b="1" u="none" strike="noStrike" kern="1200" cap="none" spc="0" normalizeH="0" baseline="0" noProof="0" dirty="0">
                          <a:ln>
                            <a:noFill/>
                          </a:ln>
                          <a:solidFill>
                            <a:schemeClr val="tx1">
                              <a:lumMod val="75000"/>
                              <a:lumOff val="25000"/>
                            </a:schemeClr>
                          </a:solidFill>
                          <a:effectLst/>
                          <a:uLnTx/>
                          <a:uFillTx/>
                        </a:rPr>
                        <a:t>Title</a:t>
                      </a:r>
                      <a:endParaRPr lang="en-US" sz="1600" dirty="0">
                        <a:solidFill>
                          <a:schemeClr val="tx1">
                            <a:lumMod val="75000"/>
                            <a:lumOff val="25000"/>
                          </a:schemeClr>
                        </a:solidFill>
                      </a:endParaRPr>
                    </a:p>
                  </a:txBody>
                  <a:tcPr/>
                </a:tc>
                <a:tc>
                  <a:txBody>
                    <a:bodyPr/>
                    <a:lstStyle/>
                    <a:p>
                      <a:pPr algn="ctr"/>
                      <a:endParaRPr kumimoji="0" lang="en-US" sz="1800" b="1" u="none" strike="noStrike" kern="1200" cap="none" spc="0" normalizeH="0" baseline="0" noProof="0" dirty="0">
                        <a:ln>
                          <a:noFill/>
                        </a:ln>
                        <a:solidFill>
                          <a:prstClr val="white"/>
                        </a:solidFill>
                        <a:effectLst/>
                        <a:uLnTx/>
                        <a:uFillTx/>
                      </a:endParaRPr>
                    </a:p>
                    <a:p>
                      <a:pPr algn="ctr"/>
                      <a:r>
                        <a:rPr lang="en-US" sz="1600" dirty="0">
                          <a:solidFill>
                            <a:schemeClr val="tx1">
                              <a:lumMod val="75000"/>
                              <a:lumOff val="25000"/>
                            </a:schemeClr>
                          </a:solidFill>
                        </a:rPr>
                        <a:t>Author’s Name</a:t>
                      </a:r>
                    </a:p>
                  </a:txBody>
                  <a:tcPr/>
                </a:tc>
                <a:tc>
                  <a:txBody>
                    <a:bodyPr/>
                    <a:lstStyle/>
                    <a:p>
                      <a:pPr algn="ctr"/>
                      <a:endParaRPr kumimoji="0" lang="en-US" sz="1800" b="1" u="none" strike="noStrike" kern="1200" cap="none" spc="0" normalizeH="0" baseline="0" noProof="0" dirty="0">
                        <a:ln>
                          <a:noFill/>
                        </a:ln>
                        <a:solidFill>
                          <a:prstClr val="white"/>
                        </a:solidFill>
                        <a:effectLst/>
                        <a:uLnTx/>
                        <a:uFillTx/>
                      </a:endParaRPr>
                    </a:p>
                    <a:p>
                      <a:pPr algn="ctr"/>
                      <a:r>
                        <a:rPr kumimoji="0" lang="en-US" sz="1600" b="1" u="none" strike="noStrike" kern="1200" cap="none" spc="0" normalizeH="0" baseline="0" noProof="0" dirty="0">
                          <a:ln>
                            <a:noFill/>
                          </a:ln>
                          <a:solidFill>
                            <a:schemeClr val="tx1">
                              <a:lumMod val="75000"/>
                              <a:lumOff val="25000"/>
                            </a:schemeClr>
                          </a:solidFill>
                          <a:effectLst/>
                          <a:uLnTx/>
                          <a:uFillTx/>
                        </a:rPr>
                        <a:t>Journal</a:t>
                      </a:r>
                      <a:endParaRPr lang="en-US" sz="1600" dirty="0">
                        <a:solidFill>
                          <a:schemeClr val="tx1">
                            <a:lumMod val="75000"/>
                            <a:lumOff val="25000"/>
                          </a:schemeClr>
                        </a:solidFill>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kumimoji="0" lang="en-US" sz="1800" b="1" u="none" strike="noStrike" kern="1200" cap="none" spc="0" normalizeH="0" baseline="0" noProof="0" dirty="0">
                        <a:ln>
                          <a:noFill/>
                        </a:ln>
                        <a:solidFill>
                          <a:prstClr val="white"/>
                        </a:solidFill>
                        <a:effectLst/>
                        <a:uLnTx/>
                        <a:uFillTx/>
                      </a:endParaRPr>
                    </a:p>
                    <a:p>
                      <a:pPr marL="0" marR="0" indent="0" algn="ctr" defTabSz="914400" rtl="0" eaLnBrk="1" fontAlgn="auto" latinLnBrk="0" hangingPunct="1">
                        <a:lnSpc>
                          <a:spcPct val="100000"/>
                        </a:lnSpc>
                        <a:spcBef>
                          <a:spcPts val="0"/>
                        </a:spcBef>
                        <a:spcAft>
                          <a:spcPts val="0"/>
                        </a:spcAft>
                        <a:buClrTx/>
                        <a:buSzTx/>
                        <a:buFontTx/>
                        <a:buNone/>
                        <a:tabLst/>
                        <a:defRPr/>
                      </a:pPr>
                      <a:r>
                        <a:rPr kumimoji="0" lang="en-US" sz="1800" b="1" u="none" strike="noStrike" kern="1200" cap="none" spc="0" normalizeH="0" baseline="0" noProof="0" dirty="0">
                          <a:ln>
                            <a:noFill/>
                          </a:ln>
                          <a:solidFill>
                            <a:schemeClr val="tx1">
                              <a:lumMod val="75000"/>
                              <a:lumOff val="25000"/>
                            </a:schemeClr>
                          </a:solidFill>
                          <a:effectLst/>
                          <a:uLnTx/>
                          <a:uFillTx/>
                        </a:rPr>
                        <a:t>Description</a:t>
                      </a:r>
                      <a:endParaRPr lang="en-US" dirty="0">
                        <a:solidFill>
                          <a:schemeClr val="tx1">
                            <a:lumMod val="75000"/>
                            <a:lumOff val="25000"/>
                          </a:schemeClr>
                        </a:solidFill>
                      </a:endParaRPr>
                    </a:p>
                  </a:txBody>
                  <a:tcPr/>
                </a:tc>
                <a:extLst>
                  <a:ext uri="{0D108BD9-81ED-4DB2-BD59-A6C34878D82A}">
                    <a16:rowId xmlns:a16="http://schemas.microsoft.com/office/drawing/2014/main" val="562067858"/>
                  </a:ext>
                </a:extLst>
              </a:tr>
              <a:tr h="1561144">
                <a:tc>
                  <a:txBody>
                    <a:bodyPr/>
                    <a:lstStyle/>
                    <a:p>
                      <a:pPr marL="0" indent="0" algn="ctr">
                        <a:buFont typeface="+mj-lt"/>
                        <a:buNone/>
                      </a:pPr>
                      <a:endParaRPr lang="en-US" dirty="0"/>
                    </a:p>
                    <a:p>
                      <a:pPr marL="0" indent="0" algn="ctr">
                        <a:buFont typeface="+mj-lt"/>
                        <a:buNone/>
                      </a:pPr>
                      <a:endParaRPr lang="en-US" sz="1100" dirty="0"/>
                    </a:p>
                    <a:p>
                      <a:pPr marL="0" indent="0" algn="ctr">
                        <a:buFont typeface="+mj-lt"/>
                        <a:buNone/>
                      </a:pPr>
                      <a:r>
                        <a:rPr lang="en-US" sz="1100" dirty="0"/>
                        <a:t>13.</a:t>
                      </a:r>
                    </a:p>
                  </a:txBody>
                  <a:tcPr/>
                </a:tc>
                <a:tc>
                  <a:txBody>
                    <a:bodyPr/>
                    <a:lstStyle/>
                    <a:p>
                      <a:endParaRPr lang="en-US" dirty="0"/>
                    </a:p>
                    <a:p>
                      <a:pPr algn="ctr"/>
                      <a:endParaRPr lang="en-US" sz="1100" dirty="0"/>
                    </a:p>
                    <a:p>
                      <a:pPr algn="ctr"/>
                      <a:r>
                        <a:rPr lang="en-US" sz="1100" dirty="0"/>
                        <a:t>2021</a:t>
                      </a:r>
                      <a:endParaRPr lang="en-US" sz="1100" dirty="0">
                        <a:latin typeface="+mn-lt"/>
                      </a:endParaRPr>
                    </a:p>
                  </a:txBody>
                  <a:tcPr/>
                </a:tc>
                <a:tc>
                  <a:txBody>
                    <a:bodyPr/>
                    <a:lstStyle/>
                    <a:p>
                      <a:pPr algn="ctr"/>
                      <a:endParaRPr lang="en-US" sz="1100" dirty="0"/>
                    </a:p>
                    <a:p>
                      <a:pPr algn="ctr"/>
                      <a:endParaRPr lang="en-US" sz="1100" dirty="0"/>
                    </a:p>
                    <a:p>
                      <a:pPr algn="l"/>
                      <a:r>
                        <a:rPr lang="en-IN" sz="1100" b="0" u="none" strike="noStrike" dirty="0">
                          <a:solidFill>
                            <a:srgbClr val="505050"/>
                          </a:solidFill>
                          <a:effectLst/>
                        </a:rPr>
                        <a:t>Prediction of the production of crops with respect to rainfall.</a:t>
                      </a:r>
                      <a:endParaRPr lang="en-IN" sz="1100" b="0" i="0" u="none" strike="noStrike" dirty="0">
                        <a:solidFill>
                          <a:srgbClr val="505050"/>
                        </a:solidFill>
                        <a:effectLst/>
                        <a:latin typeface="+mn-lt"/>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solidFill>
                      </a:endParaRPr>
                    </a:p>
                    <a:p>
                      <a:pPr algn="l"/>
                      <a:endParaRPr lang="en-IN" sz="1100" b="0" u="none" strike="noStrike" dirty="0">
                        <a:solidFill>
                          <a:schemeClr val="tx1"/>
                        </a:solidFill>
                        <a:effectLst/>
                      </a:endParaRPr>
                    </a:p>
                    <a:p>
                      <a:pPr algn="l"/>
                      <a:r>
                        <a:rPr lang="en-IN" sz="1100" b="0" u="none" strike="noStrike" dirty="0">
                          <a:solidFill>
                            <a:schemeClr val="tx1"/>
                          </a:solidFill>
                          <a:effectLst/>
                        </a:rPr>
                        <a:t>Benny Antony </a:t>
                      </a:r>
                      <a:endParaRPr lang="en-IN" sz="1100" b="0" i="0" u="none" strike="noStrike" dirty="0">
                        <a:solidFill>
                          <a:schemeClr val="tx1"/>
                        </a:solidFill>
                        <a:effectLst/>
                        <a:latin typeface="+mn-lt"/>
                      </a:endParaRPr>
                    </a:p>
                  </a:txBody>
                  <a:tcPr/>
                </a:tc>
                <a:tc>
                  <a:txBody>
                    <a:bodyPr/>
                    <a:lstStyle/>
                    <a:p>
                      <a:endParaRPr lang="en-US" sz="1200" dirty="0"/>
                    </a:p>
                    <a:p>
                      <a:r>
                        <a:rPr lang="en-US" sz="1100" dirty="0"/>
                        <a:t>Environmental Research, ISSN: 0013-9351 (Elsevier)</a:t>
                      </a:r>
                    </a:p>
                  </a:txBody>
                  <a:tcPr/>
                </a:tc>
                <a:tc>
                  <a:txBody>
                    <a:bodyPr/>
                    <a:lstStyle/>
                    <a:p>
                      <a:pPr algn="just">
                        <a:lnSpc>
                          <a:spcPct val="100000"/>
                        </a:lnSpc>
                      </a:pPr>
                      <a:r>
                        <a:rPr lang="en-US" sz="900" dirty="0"/>
                        <a:t>This paper predicts the production of crops as a function of rainfall. This is implemented by generating a rough overview of how the production is based on rainfall and how much can a specific crop production for the amount of rainfall it receives. The proposed method of evaluation is better than other existing methods of evaluation as it evaluates all the regression techniques.</a:t>
                      </a:r>
                    </a:p>
                  </a:txBody>
                  <a:tcPr marL="90000"/>
                </a:tc>
                <a:extLst>
                  <a:ext uri="{0D108BD9-81ED-4DB2-BD59-A6C34878D82A}">
                    <a16:rowId xmlns:a16="http://schemas.microsoft.com/office/drawing/2014/main" val="834791455"/>
                  </a:ext>
                </a:extLst>
              </a:tr>
              <a:tr h="1076651">
                <a:tc>
                  <a:txBody>
                    <a:bodyPr/>
                    <a:lstStyle/>
                    <a:p>
                      <a:pPr marL="0" indent="0" algn="ctr">
                        <a:buFont typeface="+mj-lt"/>
                        <a:buNone/>
                      </a:pPr>
                      <a:endParaRPr lang="en-US" dirty="0"/>
                    </a:p>
                    <a:p>
                      <a:pPr marL="0" indent="0" algn="ctr">
                        <a:buFont typeface="+mj-lt"/>
                        <a:buNone/>
                      </a:pPr>
                      <a:endParaRPr lang="en-US" sz="1100" dirty="0"/>
                    </a:p>
                    <a:p>
                      <a:pPr marL="0" indent="0" algn="ctr">
                        <a:buFont typeface="+mj-lt"/>
                        <a:buNone/>
                      </a:pPr>
                      <a:r>
                        <a:rPr lang="en-US" sz="1100" dirty="0"/>
                        <a:t>14.</a:t>
                      </a:r>
                    </a:p>
                  </a:txBody>
                  <a:tcPr/>
                </a:tc>
                <a:tc>
                  <a:txBody>
                    <a:bodyPr/>
                    <a:lstStyle/>
                    <a:p>
                      <a:pPr algn="ctr"/>
                      <a:endParaRPr lang="en-US" sz="1800" dirty="0"/>
                    </a:p>
                    <a:p>
                      <a:pPr algn="ctr"/>
                      <a:endParaRPr lang="en-US" sz="1100" dirty="0"/>
                    </a:p>
                    <a:p>
                      <a:pPr algn="ctr"/>
                      <a:r>
                        <a:rPr lang="en-US" sz="1100" dirty="0"/>
                        <a:t>2021</a:t>
                      </a:r>
                      <a:endParaRPr lang="en-US" sz="1100" dirty="0">
                        <a:latin typeface="+mn-lt"/>
                      </a:endParaRPr>
                    </a:p>
                  </a:txBody>
                  <a:tcPr/>
                </a:tc>
                <a:tc>
                  <a:txBody>
                    <a:bodyPr/>
                    <a:lstStyle/>
                    <a:p>
                      <a:pPr algn="l"/>
                      <a:endParaRPr lang="en-IN" sz="1100" b="0" u="none" strike="noStrike" dirty="0">
                        <a:solidFill>
                          <a:srgbClr val="505050"/>
                        </a:solidFill>
                        <a:effectLst/>
                      </a:endParaRPr>
                    </a:p>
                    <a:p>
                      <a:pPr algn="l"/>
                      <a:endParaRPr lang="en-IN" sz="1100" b="0" u="none" strike="noStrike" dirty="0">
                        <a:solidFill>
                          <a:srgbClr val="505050"/>
                        </a:solidFill>
                        <a:effectLst/>
                      </a:endParaRPr>
                    </a:p>
                    <a:p>
                      <a:pPr algn="l"/>
                      <a:r>
                        <a:rPr lang="en-IN" sz="1100" b="0" u="none" strike="noStrike" dirty="0">
                          <a:solidFill>
                            <a:srgbClr val="505050"/>
                          </a:solidFill>
                          <a:effectLst/>
                        </a:rPr>
                        <a:t>Factors affecting agriculture and estimation of crop yield using supervised learning algorithms </a:t>
                      </a:r>
                      <a:endParaRPr lang="en-IN" sz="1100" b="0" i="0" u="none" strike="noStrike" dirty="0">
                        <a:solidFill>
                          <a:srgbClr val="505050"/>
                        </a:solidFill>
                        <a:effectLst/>
                        <a:latin typeface="+mn-lt"/>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solidFill>
                      </a:endParaRPr>
                    </a:p>
                    <a:p>
                      <a:pPr algn="l"/>
                      <a:r>
                        <a:rPr lang="en-IN" sz="1100" b="0" u="none" strike="noStrike" dirty="0">
                          <a:solidFill>
                            <a:schemeClr val="tx1"/>
                          </a:solidFill>
                          <a:effectLst/>
                        </a:rPr>
                        <a:t>Akash Manish Lad, K. Mani Bharathi, B. Akash Saravanan, R. Karthik</a:t>
                      </a:r>
                      <a:endParaRPr lang="en-IN" sz="1100" b="0" i="0" u="none" strike="noStrike" dirty="0">
                        <a:solidFill>
                          <a:schemeClr val="tx1"/>
                        </a:solidFill>
                        <a:effectLst/>
                        <a:latin typeface="+mn-lt"/>
                      </a:endParaRPr>
                    </a:p>
                  </a:txBody>
                  <a:tcPr/>
                </a:tc>
                <a:tc>
                  <a:txBody>
                    <a:bodyPr/>
                    <a:lstStyle/>
                    <a:p>
                      <a:endParaRPr lang="en-US" sz="1100" dirty="0"/>
                    </a:p>
                    <a:p>
                      <a:r>
                        <a:rPr lang="en-US" sz="1100" dirty="0"/>
                        <a:t>Materials Today: Proceedings, ISSN: 2214-7853 (Elsevier) </a:t>
                      </a:r>
                    </a:p>
                  </a:txBody>
                  <a:tcPr/>
                </a:tc>
                <a:tc>
                  <a:txBody>
                    <a:bodyPr/>
                    <a:lstStyle/>
                    <a:p>
                      <a:pPr algn="just">
                        <a:lnSpc>
                          <a:spcPct val="100000"/>
                        </a:lnSpc>
                      </a:pPr>
                      <a:r>
                        <a:rPr lang="en-US" sz="900" dirty="0"/>
                        <a:t>Comprehensive method developed to estimate crop sustainability using supervised algorithms that increase crop yields, reduce manual labor, time spent on various agricultural activities and plant recommendations based on certain soil parameters. </a:t>
                      </a:r>
                    </a:p>
                  </a:txBody>
                  <a:tcPr marL="90000"/>
                </a:tc>
                <a:extLst>
                  <a:ext uri="{0D108BD9-81ED-4DB2-BD59-A6C34878D82A}">
                    <a16:rowId xmlns:a16="http://schemas.microsoft.com/office/drawing/2014/main" val="1588577898"/>
                  </a:ext>
                </a:extLst>
              </a:tr>
              <a:tr h="1291981">
                <a:tc>
                  <a:txBody>
                    <a:bodyPr/>
                    <a:lstStyle/>
                    <a:p>
                      <a:pPr marL="0" indent="0" algn="ctr">
                        <a:buFont typeface="+mj-lt"/>
                        <a:buNone/>
                      </a:pPr>
                      <a:endParaRPr lang="en-US" dirty="0"/>
                    </a:p>
                    <a:p>
                      <a:pPr marL="0" indent="0" algn="ctr">
                        <a:buFont typeface="+mj-lt"/>
                        <a:buNone/>
                      </a:pPr>
                      <a:endParaRPr lang="en-US" sz="1100" dirty="0"/>
                    </a:p>
                    <a:p>
                      <a:pPr marL="0" indent="0" algn="ctr">
                        <a:buFont typeface="+mj-lt"/>
                        <a:buNone/>
                      </a:pPr>
                      <a:r>
                        <a:rPr lang="en-US" sz="1100" dirty="0"/>
                        <a:t>15.</a:t>
                      </a:r>
                    </a:p>
                  </a:txBody>
                  <a:tcPr/>
                </a:tc>
                <a:tc>
                  <a:txBody>
                    <a:bodyPr/>
                    <a:lstStyle/>
                    <a:p>
                      <a:endParaRPr lang="en-US" dirty="0"/>
                    </a:p>
                    <a:p>
                      <a:pPr algn="ctr"/>
                      <a:endParaRPr lang="en-US" sz="1100" dirty="0"/>
                    </a:p>
                    <a:p>
                      <a:pPr algn="ctr"/>
                      <a:r>
                        <a:rPr lang="en-US" sz="1100" dirty="0"/>
                        <a:t>2021</a:t>
                      </a:r>
                      <a:endParaRPr lang="en-US" sz="1100" dirty="0">
                        <a:latin typeface="+mn-lt"/>
                      </a:endParaRPr>
                    </a:p>
                  </a:txBody>
                  <a:tcPr/>
                </a:tc>
                <a:tc>
                  <a:txBody>
                    <a:bodyPr/>
                    <a:lstStyle/>
                    <a:p>
                      <a:pPr algn="ctr"/>
                      <a:endParaRPr lang="en-US" sz="1100" dirty="0"/>
                    </a:p>
                    <a:p>
                      <a:pPr algn="l"/>
                      <a:endParaRPr lang="en-IN" sz="1100" b="0" u="none" strike="noStrike" dirty="0">
                        <a:solidFill>
                          <a:srgbClr val="505050"/>
                        </a:solidFill>
                        <a:effectLst/>
                      </a:endParaRPr>
                    </a:p>
                    <a:p>
                      <a:pPr algn="l"/>
                      <a:r>
                        <a:rPr lang="en-IN" sz="1100" b="0" u="none" strike="noStrike" dirty="0">
                          <a:solidFill>
                            <a:srgbClr val="505050"/>
                          </a:solidFill>
                          <a:effectLst/>
                        </a:rPr>
                        <a:t>Precision agriculture using IoT data analytics and machine learning </a:t>
                      </a:r>
                      <a:endParaRPr lang="en-IN" sz="1100" b="0" i="0" u="none" strike="noStrike" dirty="0">
                        <a:solidFill>
                          <a:srgbClr val="505050"/>
                        </a:solidFill>
                        <a:effectLst/>
                        <a:latin typeface="+mn-lt"/>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solidFill>
                      </a:endParaRPr>
                    </a:p>
                    <a:p>
                      <a:pPr algn="l"/>
                      <a:r>
                        <a:rPr lang="en-IN" sz="1100" b="0" u="none" strike="noStrike" dirty="0">
                          <a:solidFill>
                            <a:schemeClr val="tx1"/>
                          </a:solidFill>
                          <a:effectLst/>
                        </a:rPr>
                        <a:t>Raves Akhtar, Shabbir Ahmad Sofi </a:t>
                      </a:r>
                      <a:endParaRPr lang="en-IN" sz="1100" b="0" i="0" u="none" strike="noStrike" dirty="0">
                        <a:solidFill>
                          <a:schemeClr val="tx1"/>
                        </a:solidFill>
                        <a:effectLst/>
                        <a:latin typeface="+mn-lt"/>
                      </a:endParaRPr>
                    </a:p>
                  </a:txBody>
                  <a:tcPr/>
                </a:tc>
                <a:tc>
                  <a:txBody>
                    <a:bodyPr/>
                    <a:lstStyle/>
                    <a:p>
                      <a:r>
                        <a:rPr lang="en-US" sz="1100" dirty="0"/>
                        <a:t>Journal of King Saud University - Computer and Information </a:t>
                      </a:r>
                      <a:r>
                        <a:rPr lang="en-US" sz="1100" dirty="0" err="1"/>
                        <a:t>Sciences,ISSN</a:t>
                      </a:r>
                      <a:r>
                        <a:rPr lang="en-US" sz="1100" dirty="0"/>
                        <a:t>: 1319-1578(Elsevier) </a:t>
                      </a:r>
                    </a:p>
                  </a:txBody>
                  <a:tcPr/>
                </a:tc>
                <a:tc>
                  <a:txBody>
                    <a:bodyPr/>
                    <a:lstStyle/>
                    <a:p>
                      <a:pPr algn="just">
                        <a:lnSpc>
                          <a:spcPct val="100000"/>
                        </a:lnSpc>
                      </a:pPr>
                      <a:r>
                        <a:rPr lang="en-US" sz="900" dirty="0"/>
                        <a:t>This paper proposes an apple disease prediction model in apple orchards in Kashmir Valley using data analysis and machine learning in an IoT system. The paper discusses the challenges faced when integrating these technologies into traditional agricultural approaches. </a:t>
                      </a:r>
                    </a:p>
                  </a:txBody>
                  <a:tcPr marL="90000"/>
                </a:tc>
                <a:extLst>
                  <a:ext uri="{0D108BD9-81ED-4DB2-BD59-A6C34878D82A}">
                    <a16:rowId xmlns:a16="http://schemas.microsoft.com/office/drawing/2014/main" val="1604663839"/>
                  </a:ext>
                </a:extLst>
              </a:tr>
            </a:tbl>
          </a:graphicData>
        </a:graphic>
      </p:graphicFrame>
    </p:spTree>
    <p:extLst>
      <p:ext uri="{BB962C8B-B14F-4D97-AF65-F5344CB8AC3E}">
        <p14:creationId xmlns:p14="http://schemas.microsoft.com/office/powerpoint/2010/main" val="254365484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TotalTime>
  <Words>2612</Words>
  <Application>Microsoft Office PowerPoint</Application>
  <PresentationFormat>Custom</PresentationFormat>
  <Paragraphs>438</Paragraphs>
  <Slides>28</Slides>
  <Notes>28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28</vt:i4>
      </vt:variant>
    </vt:vector>
  </HeadingPairs>
  <TitlesOfParts>
    <vt:vector size="33" baseType="lpstr">
      <vt:lpstr>Arial</vt:lpstr>
      <vt:lpstr>Lato</vt:lpstr>
      <vt:lpstr>NexusSans</vt:lpstr>
      <vt:lpstr>Roboto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AARON Joel</cp:lastModifiedBy>
  <cp:revision>5</cp:revision>
  <dcterms:created xsi:type="dcterms:W3CDTF">2024-05-19T11:19:04Z</dcterms:created>
  <dcterms:modified xsi:type="dcterms:W3CDTF">2024-05-19T12:13:53Z</dcterms:modified>
</cp:coreProperties>
</file>